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media/image1.jpeg" ContentType="image/jpeg"/>
  <Override PartName="/ppt/theme/theme2.xml" ContentType="application/vnd.openxmlformats-officedocument.theme+xml"/>
  <Override PartName="/ppt/media/image2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</p:sldIdLst>
  <p:sldSz cx="9144000" cy="51435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685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300" u="none" kumimoji="0" normalizeH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1pPr>
    <a:lvl2pPr marL="0" marR="0" indent="342900" algn="l" defTabSz="685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300" u="none" kumimoji="0" normalizeH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2pPr>
    <a:lvl3pPr marL="0" marR="0" indent="685800" algn="l" defTabSz="685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300" u="none" kumimoji="0" normalizeH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3pPr>
    <a:lvl4pPr marL="0" marR="0" indent="1028700" algn="l" defTabSz="685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300" u="none" kumimoji="0" normalizeH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4pPr>
    <a:lvl5pPr marL="0" marR="0" indent="1371600" algn="l" defTabSz="685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300" u="none" kumimoji="0" normalizeH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5pPr>
    <a:lvl6pPr marL="0" marR="0" indent="0" algn="l" defTabSz="685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300" u="none" kumimoji="0" normalizeH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6pPr>
    <a:lvl7pPr marL="0" marR="0" indent="0" algn="l" defTabSz="685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300" u="none" kumimoji="0" normalizeH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7pPr>
    <a:lvl8pPr marL="0" marR="0" indent="0" algn="l" defTabSz="685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300" u="none" kumimoji="0" normalizeH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8pPr>
    <a:lvl9pPr marL="0" marR="0" indent="0" algn="l" defTabSz="6858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300" u="none" kumimoji="0" normalizeH="0">
        <a:ln>
          <a:noFill/>
        </a:ln>
        <a:solidFill>
          <a:srgbClr val="000000"/>
        </a:solidFill>
        <a:effectLst/>
        <a:uFillTx/>
        <a:latin typeface="Calibri"/>
        <a:ea typeface="Calibri"/>
        <a:cs typeface="Calibri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CCDD4"/>
          </a:solidFill>
        </a:fill>
      </a:tcStyle>
    </a:wholeTbl>
    <a:band2H>
      <a:tcTxStyle b="def" i="def"/>
      <a:tcStyle>
        <a:tcBdr/>
        <a:fill>
          <a:solidFill>
            <a:srgbClr val="E7E8EB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/Relationships>

</file>

<file path=ppt/media/image1.gif>
</file>

<file path=ppt/media/image1.jpeg>
</file>

<file path=ppt/media/image1.png>
</file>

<file path=ppt/media/image2.jpe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51" name="Shape 51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notesStyle>
    <a:lvl1pPr latinLnBrk="0">
      <a:defRPr sz="1200">
        <a:solidFill>
          <a:srgbClr val="FFFFFF"/>
        </a:solidFill>
        <a:latin typeface="+mn-lt"/>
        <a:ea typeface="+mn-ea"/>
        <a:cs typeface="+mn-cs"/>
        <a:sym typeface="Arial"/>
      </a:defRPr>
    </a:lvl1pPr>
    <a:lvl2pPr indent="228600" latinLnBrk="0">
      <a:defRPr sz="1200">
        <a:solidFill>
          <a:srgbClr val="FFFFFF"/>
        </a:solidFill>
        <a:latin typeface="+mn-lt"/>
        <a:ea typeface="+mn-ea"/>
        <a:cs typeface="+mn-cs"/>
        <a:sym typeface="Arial"/>
      </a:defRPr>
    </a:lvl2pPr>
    <a:lvl3pPr indent="457200" latinLnBrk="0">
      <a:defRPr sz="1200">
        <a:solidFill>
          <a:srgbClr val="FFFFFF"/>
        </a:solidFill>
        <a:latin typeface="+mn-lt"/>
        <a:ea typeface="+mn-ea"/>
        <a:cs typeface="+mn-cs"/>
        <a:sym typeface="Arial"/>
      </a:defRPr>
    </a:lvl3pPr>
    <a:lvl4pPr indent="685800" latinLnBrk="0">
      <a:defRPr sz="1200">
        <a:solidFill>
          <a:srgbClr val="FFFFFF"/>
        </a:solidFill>
        <a:latin typeface="+mn-lt"/>
        <a:ea typeface="+mn-ea"/>
        <a:cs typeface="+mn-cs"/>
        <a:sym typeface="Arial"/>
      </a:defRPr>
    </a:lvl4pPr>
    <a:lvl5pPr indent="914400" latinLnBrk="0">
      <a:defRPr sz="1200">
        <a:solidFill>
          <a:srgbClr val="FFFFFF"/>
        </a:solidFill>
        <a:latin typeface="+mn-lt"/>
        <a:ea typeface="+mn-ea"/>
        <a:cs typeface="+mn-cs"/>
        <a:sym typeface="Arial"/>
      </a:defRPr>
    </a:lvl5pPr>
    <a:lvl6pPr indent="1143000" latinLnBrk="0">
      <a:defRPr sz="1200">
        <a:solidFill>
          <a:srgbClr val="FFFFFF"/>
        </a:solidFill>
        <a:latin typeface="+mn-lt"/>
        <a:ea typeface="+mn-ea"/>
        <a:cs typeface="+mn-cs"/>
        <a:sym typeface="Arial"/>
      </a:defRPr>
    </a:lvl6pPr>
    <a:lvl7pPr indent="1371600" latinLnBrk="0">
      <a:defRPr sz="1200">
        <a:solidFill>
          <a:srgbClr val="FFFFFF"/>
        </a:solidFill>
        <a:latin typeface="+mn-lt"/>
        <a:ea typeface="+mn-ea"/>
        <a:cs typeface="+mn-cs"/>
        <a:sym typeface="Arial"/>
      </a:defRPr>
    </a:lvl7pPr>
    <a:lvl8pPr indent="1600200" latinLnBrk="0">
      <a:defRPr sz="1200">
        <a:solidFill>
          <a:srgbClr val="FFFFFF"/>
        </a:solidFill>
        <a:latin typeface="+mn-lt"/>
        <a:ea typeface="+mn-ea"/>
        <a:cs typeface="+mn-cs"/>
        <a:sym typeface="Arial"/>
      </a:defRPr>
    </a:lvl8pPr>
    <a:lvl9pPr indent="1828800" latinLnBrk="0">
      <a:defRPr sz="1200">
        <a:solidFill>
          <a:srgbClr val="FFFFFF"/>
        </a:solidFill>
        <a:latin typeface="+mn-lt"/>
        <a:ea typeface="+mn-ea"/>
        <a:cs typeface="+mn-cs"/>
        <a:sym typeface="Arial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Default 0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标题文本"/>
          <p:cNvSpPr txBox="1"/>
          <p:nvPr>
            <p:ph type="title"/>
          </p:nvPr>
        </p:nvSpPr>
        <p:spPr>
          <a:xfrm>
            <a:off x="685800" y="1597818"/>
            <a:ext cx="7772400" cy="110252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标题文本</a:t>
            </a:r>
          </a:p>
        </p:txBody>
      </p:sp>
      <p:sp>
        <p:nvSpPr>
          <p:cNvPr id="27" name="正文级别 1…"/>
          <p:cNvSpPr txBox="1"/>
          <p:nvPr>
            <p:ph type="body" sz="quarter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8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Default 0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标题文本"/>
          <p:cNvSpPr txBox="1"/>
          <p:nvPr>
            <p:ph type="title"/>
          </p:nvPr>
        </p:nvSpPr>
        <p:spPr>
          <a:xfrm>
            <a:off x="685800" y="1597818"/>
            <a:ext cx="7772400" cy="110252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标题文本</a:t>
            </a:r>
          </a:p>
        </p:txBody>
      </p:sp>
      <p:sp>
        <p:nvSpPr>
          <p:cNvPr id="36" name="正文级别 1…"/>
          <p:cNvSpPr txBox="1"/>
          <p:nvPr>
            <p:ph type="body" sz="quarter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7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Defaul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幻灯片编号"/>
          <p:cNvSpPr txBox="1"/>
          <p:nvPr>
            <p:ph type="sldNum" sz="quarter" idx="2"/>
          </p:nvPr>
        </p:nvSpPr>
        <p:spPr>
          <a:xfrm>
            <a:off x="8413144" y="4772454"/>
            <a:ext cx="273657" cy="264255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F2F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PT模板下载：www.1ppt.com/moban/     行业PPT模板：www.1ppt.com/hangye/…"/>
          <p:cNvSpPr txBox="1"/>
          <p:nvPr/>
        </p:nvSpPr>
        <p:spPr>
          <a:xfrm>
            <a:off x="6000750" y="3302000"/>
            <a:ext cx="776288" cy="2064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100">
                <a:solidFill>
                  <a:srgbClr val="F2F2F2"/>
                </a:solidFill>
              </a:defRPr>
            </a:pPr>
            <a:r>
              <a:t>PPT</a:t>
            </a:r>
            <a:r>
              <a:rPr>
                <a:latin typeface="微软雅黑 Light"/>
                <a:ea typeface="微软雅黑 Light"/>
                <a:cs typeface="微软雅黑 Light"/>
                <a:sym typeface="微软雅黑 Light"/>
              </a:rPr>
              <a:t>模板下载：</a:t>
            </a:r>
            <a:r>
              <a:t>www.1ppt.com/moban/     </a:t>
            </a:r>
            <a:r>
              <a:rPr>
                <a:latin typeface="微软雅黑 Light"/>
                <a:ea typeface="微软雅黑 Light"/>
                <a:cs typeface="微软雅黑 Light"/>
                <a:sym typeface="微软雅黑 Light"/>
              </a:rPr>
              <a:t>行业</a:t>
            </a:r>
            <a:r>
              <a:t>PPT</a:t>
            </a:r>
            <a:r>
              <a:rPr>
                <a:latin typeface="微软雅黑 Light"/>
                <a:ea typeface="微软雅黑 Light"/>
                <a:cs typeface="微软雅黑 Light"/>
                <a:sym typeface="微软雅黑 Light"/>
              </a:rPr>
              <a:t>模板：</a:t>
            </a:r>
            <a:r>
              <a:t>www.1ppt.com/hangye/ </a:t>
            </a:r>
          </a:p>
          <a:p>
            <a:pPr>
              <a:defRPr sz="100">
                <a:solidFill>
                  <a:srgbClr val="F2F2F2"/>
                </a:solidFill>
              </a:defRPr>
            </a:pPr>
            <a:r>
              <a:rPr>
                <a:latin typeface="微软雅黑 Light"/>
                <a:ea typeface="微软雅黑 Light"/>
                <a:cs typeface="微软雅黑 Light"/>
                <a:sym typeface="微软雅黑 Light"/>
              </a:rPr>
              <a:t>节日</a:t>
            </a:r>
            <a:r>
              <a:t>PPT</a:t>
            </a:r>
            <a:r>
              <a:rPr>
                <a:latin typeface="微软雅黑 Light"/>
                <a:ea typeface="微软雅黑 Light"/>
                <a:cs typeface="微软雅黑 Light"/>
                <a:sym typeface="微软雅黑 Light"/>
              </a:rPr>
              <a:t>模板：</a:t>
            </a:r>
            <a:r>
              <a:t>www.1ppt.com/jieri/           PPT</a:t>
            </a:r>
            <a:r>
              <a:rPr>
                <a:latin typeface="微软雅黑 Light"/>
                <a:ea typeface="微软雅黑 Light"/>
                <a:cs typeface="微软雅黑 Light"/>
                <a:sym typeface="微软雅黑 Light"/>
              </a:rPr>
              <a:t>素材下载：</a:t>
            </a:r>
            <a:r>
              <a:t>www.1ppt.com/sucai/</a:t>
            </a:r>
          </a:p>
          <a:p>
            <a:pPr>
              <a:defRPr sz="100">
                <a:solidFill>
                  <a:srgbClr val="F2F2F2"/>
                </a:solidFill>
              </a:defRPr>
            </a:pPr>
            <a:r>
              <a:t>PPT</a:t>
            </a:r>
            <a:r>
              <a:rPr>
                <a:latin typeface="微软雅黑 Light"/>
                <a:ea typeface="微软雅黑 Light"/>
                <a:cs typeface="微软雅黑 Light"/>
                <a:sym typeface="微软雅黑 Light"/>
              </a:rPr>
              <a:t>背景图片：</a:t>
            </a:r>
            <a:r>
              <a:t>www.1ppt.com/beijing/      PPT</a:t>
            </a:r>
            <a:r>
              <a:rPr>
                <a:latin typeface="微软雅黑 Light"/>
                <a:ea typeface="微软雅黑 Light"/>
                <a:cs typeface="微软雅黑 Light"/>
                <a:sym typeface="微软雅黑 Light"/>
              </a:rPr>
              <a:t>图表下载：</a:t>
            </a:r>
            <a:r>
              <a:t>www.1ppt.com/tubiao/      </a:t>
            </a:r>
          </a:p>
          <a:p>
            <a:pPr>
              <a:defRPr sz="100">
                <a:solidFill>
                  <a:srgbClr val="F2F2F2"/>
                </a:solidFill>
              </a:defRPr>
            </a:pPr>
            <a:r>
              <a:rPr>
                <a:latin typeface="微软雅黑 Light"/>
                <a:ea typeface="微软雅黑 Light"/>
                <a:cs typeface="微软雅黑 Light"/>
                <a:sym typeface="微软雅黑 Light"/>
              </a:rPr>
              <a:t>优秀</a:t>
            </a:r>
            <a:r>
              <a:t>PPT</a:t>
            </a:r>
            <a:r>
              <a:rPr>
                <a:latin typeface="微软雅黑 Light"/>
                <a:ea typeface="微软雅黑 Light"/>
                <a:cs typeface="微软雅黑 Light"/>
                <a:sym typeface="微软雅黑 Light"/>
              </a:rPr>
              <a:t>下载：</a:t>
            </a:r>
            <a:r>
              <a:t>www.1ppt.com/xiazai/        PPT</a:t>
            </a:r>
            <a:r>
              <a:rPr>
                <a:latin typeface="微软雅黑 Light"/>
                <a:ea typeface="微软雅黑 Light"/>
                <a:cs typeface="微软雅黑 Light"/>
                <a:sym typeface="微软雅黑 Light"/>
              </a:rPr>
              <a:t>教程： </a:t>
            </a:r>
            <a:r>
              <a:t>www.1ppt.com/powerpoint/      </a:t>
            </a:r>
          </a:p>
          <a:p>
            <a:pPr>
              <a:defRPr sz="100">
                <a:solidFill>
                  <a:srgbClr val="F2F2F2"/>
                </a:solidFill>
              </a:defRPr>
            </a:pPr>
            <a:r>
              <a:t>Word</a:t>
            </a:r>
            <a:r>
              <a:rPr>
                <a:latin typeface="微软雅黑 Light"/>
                <a:ea typeface="微软雅黑 Light"/>
                <a:cs typeface="微软雅黑 Light"/>
                <a:sym typeface="微软雅黑 Light"/>
              </a:rPr>
              <a:t>教程： </a:t>
            </a:r>
            <a:r>
              <a:t>www.1ppt.com/word/              Excel</a:t>
            </a:r>
            <a:r>
              <a:rPr>
                <a:latin typeface="微软雅黑 Light"/>
                <a:ea typeface="微软雅黑 Light"/>
                <a:cs typeface="微软雅黑 Light"/>
                <a:sym typeface="微软雅黑 Light"/>
              </a:rPr>
              <a:t>教程：</a:t>
            </a:r>
            <a:r>
              <a:t>www.1ppt.com/excel/  </a:t>
            </a:r>
          </a:p>
          <a:p>
            <a:pPr>
              <a:defRPr sz="100">
                <a:solidFill>
                  <a:srgbClr val="F2F2F2"/>
                </a:solidFill>
              </a:defRPr>
            </a:pPr>
            <a:r>
              <a:rPr>
                <a:latin typeface="微软雅黑 Light"/>
                <a:ea typeface="微软雅黑 Light"/>
                <a:cs typeface="微软雅黑 Light"/>
                <a:sym typeface="微软雅黑 Light"/>
              </a:rPr>
              <a:t>资料下载：</a:t>
            </a:r>
            <a:r>
              <a:t>www.1ppt.com/ziliao/                PPT</a:t>
            </a:r>
            <a:r>
              <a:rPr>
                <a:latin typeface="微软雅黑 Light"/>
                <a:ea typeface="微软雅黑 Light"/>
                <a:cs typeface="微软雅黑 Light"/>
                <a:sym typeface="微软雅黑 Light"/>
              </a:rPr>
              <a:t>课件下载：</a:t>
            </a:r>
            <a:r>
              <a:t>www.1ppt.com/kejian/ </a:t>
            </a:r>
          </a:p>
          <a:p>
            <a:pPr>
              <a:defRPr sz="100">
                <a:solidFill>
                  <a:srgbClr val="F2F2F2"/>
                </a:solidFill>
              </a:defRPr>
            </a:pPr>
            <a:r>
              <a:rPr>
                <a:latin typeface="微软雅黑 Light"/>
                <a:ea typeface="微软雅黑 Light"/>
                <a:cs typeface="微软雅黑 Light"/>
                <a:sym typeface="微软雅黑 Light"/>
              </a:rPr>
              <a:t>范文下载：</a:t>
            </a:r>
            <a:r>
              <a:t>www.1ppt.com/fanwen/             </a:t>
            </a:r>
            <a:r>
              <a:rPr>
                <a:latin typeface="微软雅黑 Light"/>
                <a:ea typeface="微软雅黑 Light"/>
                <a:cs typeface="微软雅黑 Light"/>
                <a:sym typeface="微软雅黑 Light"/>
              </a:rPr>
              <a:t>试卷下载：</a:t>
            </a:r>
            <a:r>
              <a:t>www.1ppt.com/shiti/  </a:t>
            </a:r>
          </a:p>
          <a:p>
            <a:pPr>
              <a:defRPr sz="100">
                <a:solidFill>
                  <a:srgbClr val="F2F2F2"/>
                </a:solidFill>
              </a:defRPr>
            </a:pPr>
            <a:r>
              <a:rPr>
                <a:latin typeface="微软雅黑 Light"/>
                <a:ea typeface="微软雅黑 Light"/>
                <a:cs typeface="微软雅黑 Light"/>
                <a:sym typeface="微软雅黑 Light"/>
              </a:rPr>
              <a:t>教案下载：</a:t>
            </a:r>
            <a:r>
              <a:t>www.1ppt.com/jiaoan/        PPT</a:t>
            </a:r>
            <a:r>
              <a:rPr>
                <a:latin typeface="微软雅黑 Light"/>
                <a:ea typeface="微软雅黑 Light"/>
                <a:cs typeface="微软雅黑 Light"/>
                <a:sym typeface="微软雅黑 Light"/>
              </a:rPr>
              <a:t>论坛：</a:t>
            </a:r>
            <a:r>
              <a:t>www.1ppt.cn</a:t>
            </a:r>
          </a:p>
          <a:p>
            <a:pPr>
              <a:defRPr sz="100">
                <a:solidFill>
                  <a:srgbClr val="F2F2F2"/>
                </a:solidFill>
              </a:defRPr>
            </a:pPr>
            <a:r>
              <a:t> </a:t>
            </a:r>
          </a:p>
        </p:txBody>
      </p:sp>
      <p:sp>
        <p:nvSpPr>
          <p:cNvPr id="3" name="标题文本"/>
          <p:cNvSpPr txBox="1"/>
          <p:nvPr>
            <p:ph type="title"/>
          </p:nvPr>
        </p:nvSpPr>
        <p:spPr>
          <a:xfrm>
            <a:off x="457200" y="69056"/>
            <a:ext cx="8229600" cy="11310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/>
            <a:r>
              <a:t>标题文本</a:t>
            </a:r>
          </a:p>
        </p:txBody>
      </p:sp>
      <p:sp>
        <p:nvSpPr>
          <p:cNvPr id="4" name="正文级别 1…"/>
          <p:cNvSpPr txBox="1"/>
          <p:nvPr>
            <p:ph type="body" idx="1"/>
          </p:nvPr>
        </p:nvSpPr>
        <p:spPr>
          <a:xfrm>
            <a:off x="457200" y="1200150"/>
            <a:ext cx="8229600" cy="3943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" name="幻灯片编号"/>
          <p:cNvSpPr txBox="1"/>
          <p:nvPr>
            <p:ph type="sldNum" sz="quarter" idx="2"/>
          </p:nvPr>
        </p:nvSpPr>
        <p:spPr>
          <a:xfrm>
            <a:off x="8284073" y="4797230"/>
            <a:ext cx="231278" cy="214702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900">
                <a:solidFill>
                  <a:srgbClr val="898989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</p:sldLayoutIdLst>
  <p:transition xmlns:p14="http://schemas.microsoft.com/office/powerpoint/2010/main" spd="med" advClick="1"/>
  <p:txStyles>
    <p:titleStyle>
      <a:lvl1pPr marL="685800" marR="0" indent="-6858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3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685800" marR="0" indent="-6858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3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685800" marR="0" indent="-6858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3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685800" marR="0" indent="-6858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3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685800" marR="0" indent="-6858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3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685800" marR="0" indent="-2286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3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685800" marR="0" indent="2286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3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685800" marR="0" indent="6858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3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685800" marR="0" indent="114300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3300" u="none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titleStyle>
    <p:bodyStyle>
      <a:lvl1pPr marL="171450" marR="0" indent="-171450" algn="l" defTabSz="685800" rtl="0" latinLnBrk="0">
        <a:lnSpc>
          <a:spcPct val="9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1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1pPr>
      <a:lvl2pPr marL="542925" marR="0" indent="-200025" algn="l" defTabSz="685800" rtl="0" latinLnBrk="0">
        <a:lnSpc>
          <a:spcPct val="9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1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2pPr>
      <a:lvl3pPr marL="925830" marR="0" indent="-240030" algn="l" defTabSz="685800" rtl="0" latinLnBrk="0">
        <a:lnSpc>
          <a:spcPct val="9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1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3pPr>
      <a:lvl4pPr marL="1305657" marR="0" indent="-276957" algn="l" defTabSz="685800" rtl="0" latinLnBrk="0">
        <a:lnSpc>
          <a:spcPct val="9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1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4pPr>
      <a:lvl5pPr marL="1648557" marR="0" indent="-276957" algn="l" defTabSz="685800" rtl="0" latinLnBrk="0">
        <a:lnSpc>
          <a:spcPct val="9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1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5pPr>
      <a:lvl6pPr marL="2105757" marR="0" indent="-276957" algn="l" defTabSz="685800" rtl="0" latinLnBrk="0">
        <a:lnSpc>
          <a:spcPct val="9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"/>
        <a:tabLst/>
        <a:defRPr b="0" baseline="0" cap="none" i="0" spc="0" strike="noStrike" sz="21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6pPr>
      <a:lvl7pPr marL="2562957" marR="0" indent="-276957" algn="l" defTabSz="685800" rtl="0" latinLnBrk="0">
        <a:lnSpc>
          <a:spcPct val="9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"/>
        <a:tabLst/>
        <a:defRPr b="0" baseline="0" cap="none" i="0" spc="0" strike="noStrike" sz="21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7pPr>
      <a:lvl8pPr marL="3020157" marR="0" indent="-276957" algn="l" defTabSz="685800" rtl="0" latinLnBrk="0">
        <a:lnSpc>
          <a:spcPct val="9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"/>
        <a:tabLst/>
        <a:defRPr b="0" baseline="0" cap="none" i="0" spc="0" strike="noStrike" sz="21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8pPr>
      <a:lvl9pPr marL="3477357" marR="0" indent="-276957" algn="l" defTabSz="685800" rtl="0" latinLnBrk="0">
        <a:lnSpc>
          <a:spcPct val="90000"/>
        </a:lnSpc>
        <a:spcBef>
          <a:spcPts val="700"/>
        </a:spcBef>
        <a:spcAft>
          <a:spcPts val="0"/>
        </a:spcAft>
        <a:buClrTx/>
        <a:buSzPct val="100000"/>
        <a:buFont typeface="Arial"/>
        <a:buChar char=""/>
        <a:tabLst/>
        <a:defRPr b="0" baseline="0" cap="none" i="0" spc="0" strike="noStrike" sz="2100" u="none">
          <a:ln>
            <a:noFill/>
          </a:ln>
          <a:solidFill>
            <a:srgbClr val="000000"/>
          </a:solidFill>
          <a:uFillTx/>
          <a:latin typeface="Calibri"/>
          <a:ea typeface="Calibri"/>
          <a:cs typeface="Calibri"/>
          <a:sym typeface="Calibri"/>
        </a:defRPr>
      </a:lvl9pPr>
    </p:bodyStyle>
    <p:otherStyle>
      <a:lvl1pPr marL="0" marR="0" indent="0" algn="r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342900" algn="r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685800" algn="r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028700" algn="r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371600" algn="r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6858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9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hyperlink" Target="http://6.google" TargetMode="External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gif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使用kotlin…"/>
          <p:cNvSpPr txBox="1"/>
          <p:nvPr/>
        </p:nvSpPr>
        <p:spPr>
          <a:xfrm>
            <a:off x="3396376" y="2189162"/>
            <a:ext cx="2340135" cy="9396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algn="ctr">
              <a:defRPr sz="2400">
                <a:solidFill>
                  <a:schemeClr val="accent1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t>使用kotlin</a:t>
            </a:r>
          </a:p>
          <a:p>
            <a:pPr algn="ctr">
              <a:defRPr sz="2400">
                <a:solidFill>
                  <a:schemeClr val="accent1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t>进行android开发</a:t>
            </a:r>
          </a:p>
        </p:txBody>
      </p:sp>
      <p:sp>
        <p:nvSpPr>
          <p:cNvPr id="54" name="线条"/>
          <p:cNvSpPr/>
          <p:nvPr/>
        </p:nvSpPr>
        <p:spPr>
          <a:xfrm>
            <a:off x="8507412" y="4611687"/>
            <a:ext cx="252414" cy="1589"/>
          </a:xfrm>
          <a:prstGeom prst="line">
            <a:avLst/>
          </a:prstGeom>
          <a:ln w="28575">
            <a:solidFill>
              <a:schemeClr val="accent1"/>
            </a:solidFill>
            <a:bevel/>
          </a:ln>
        </p:spPr>
        <p:txBody>
          <a:bodyPr lIns="45719" rIns="45719"/>
          <a:lstStyle/>
          <a:p>
            <a:pPr/>
          </a:p>
        </p:txBody>
      </p:sp>
      <p:sp>
        <p:nvSpPr>
          <p:cNvPr id="55" name="线条"/>
          <p:cNvSpPr/>
          <p:nvPr/>
        </p:nvSpPr>
        <p:spPr>
          <a:xfrm>
            <a:off x="398462" y="4611687"/>
            <a:ext cx="252413" cy="1589"/>
          </a:xfrm>
          <a:prstGeom prst="line">
            <a:avLst/>
          </a:prstGeom>
          <a:ln w="28575">
            <a:solidFill>
              <a:schemeClr val="accent1"/>
            </a:solidFill>
            <a:bevel/>
          </a:ln>
        </p:spPr>
        <p:txBody>
          <a:bodyPr lIns="45719" rIns="45719"/>
          <a:lstStyle/>
          <a:p>
            <a:pPr/>
          </a:p>
        </p:txBody>
      </p:sp>
      <p:sp>
        <p:nvSpPr>
          <p:cNvPr id="56" name="多边形"/>
          <p:cNvSpPr/>
          <p:nvPr/>
        </p:nvSpPr>
        <p:spPr>
          <a:xfrm>
            <a:off x="2233612" y="287337"/>
            <a:ext cx="4667251" cy="4667251"/>
          </a:xfrm>
          <a:prstGeom prst="diamond">
            <a:avLst/>
          </a:prstGeom>
          <a:ln w="76200">
            <a:solidFill>
              <a:schemeClr val="accent1"/>
            </a:solidFill>
            <a:bevel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Arial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kotlin提供了…"/>
          <p:cNvSpPr txBox="1"/>
          <p:nvPr/>
        </p:nvSpPr>
        <p:spPr>
          <a:xfrm>
            <a:off x="603263" y="3203956"/>
            <a:ext cx="3085267" cy="115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defTabSz="457200">
              <a:lnSpc>
                <a:spcPct val="30000"/>
              </a:lnSpc>
              <a:spcBef>
                <a:spcPts val="1500"/>
              </a:spcBef>
              <a:defRPr b="1" sz="1600">
                <a:solidFill>
                  <a:srgbClr val="2F2F2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kotlin提供了</a:t>
            </a:r>
          </a:p>
          <a:p>
            <a:pPr defTabSz="457200">
              <a:lnSpc>
                <a:spcPct val="30000"/>
              </a:lnSpc>
              <a:spcBef>
                <a:spcPts val="1500"/>
              </a:spcBef>
              <a:defRPr b="1" sz="1600">
                <a:solidFill>
                  <a:srgbClr val="2F2F2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和java8的streamApi一样强大的</a:t>
            </a:r>
          </a:p>
          <a:p>
            <a:pPr defTabSz="457200">
              <a:lnSpc>
                <a:spcPct val="30000"/>
              </a:lnSpc>
              <a:spcBef>
                <a:spcPts val="1500"/>
              </a:spcBef>
              <a:defRPr b="1" sz="1600">
                <a:solidFill>
                  <a:srgbClr val="2F2F2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一系列集合操作符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push dir="r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val list = listOf(1, 2, 3, 4, 5, 6, 7, 8, 9,10)…"/>
          <p:cNvSpPr txBox="1"/>
          <p:nvPr/>
        </p:nvSpPr>
        <p:spPr>
          <a:xfrm>
            <a:off x="2227400" y="976629"/>
            <a:ext cx="4855934" cy="3190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457200">
              <a:defRPr sz="1200">
                <a:latin typeface="Menlo"/>
                <a:ea typeface="Menlo"/>
                <a:cs typeface="Menlo"/>
                <a:sym typeface="Menlo"/>
              </a:defRPr>
            </a:pPr>
            <a:r>
              <a:rPr b="1">
                <a:solidFill>
                  <a:srgbClr val="011480"/>
                </a:solidFill>
              </a:rPr>
              <a:t>val </a:t>
            </a:r>
            <a:r>
              <a:t>list = </a:t>
            </a:r>
            <a:r>
              <a:rPr i="1"/>
              <a:t>listOf</a:t>
            </a:r>
            <a:r>
              <a:t>(</a:t>
            </a:r>
            <a:r>
              <a:rPr>
                <a:solidFill>
                  <a:srgbClr val="0432FF"/>
                </a:solidFill>
              </a:rPr>
              <a:t>1</a:t>
            </a:r>
            <a:r>
              <a:t>, </a:t>
            </a:r>
            <a:r>
              <a:rPr>
                <a:solidFill>
                  <a:srgbClr val="0432FF"/>
                </a:solidFill>
              </a:rPr>
              <a:t>2</a:t>
            </a:r>
            <a:r>
              <a:t>, </a:t>
            </a:r>
            <a:r>
              <a:rPr>
                <a:solidFill>
                  <a:srgbClr val="0432FF"/>
                </a:solidFill>
              </a:rPr>
              <a:t>3</a:t>
            </a:r>
            <a:r>
              <a:t>, </a:t>
            </a:r>
            <a:r>
              <a:rPr>
                <a:solidFill>
                  <a:srgbClr val="0432FF"/>
                </a:solidFill>
              </a:rPr>
              <a:t>4</a:t>
            </a:r>
            <a:r>
              <a:t>, </a:t>
            </a:r>
            <a:r>
              <a:rPr>
                <a:solidFill>
                  <a:srgbClr val="0432FF"/>
                </a:solidFill>
              </a:rPr>
              <a:t>5</a:t>
            </a:r>
            <a:r>
              <a:t>, </a:t>
            </a:r>
            <a:r>
              <a:rPr>
                <a:solidFill>
                  <a:srgbClr val="0432FF"/>
                </a:solidFill>
              </a:rPr>
              <a:t>6</a:t>
            </a:r>
            <a:r>
              <a:t>, </a:t>
            </a:r>
            <a:r>
              <a:rPr>
                <a:solidFill>
                  <a:srgbClr val="0432FF"/>
                </a:solidFill>
              </a:rPr>
              <a:t>7</a:t>
            </a:r>
            <a:r>
              <a:t>, </a:t>
            </a:r>
            <a:r>
              <a:rPr>
                <a:solidFill>
                  <a:srgbClr val="0432FF"/>
                </a:solidFill>
              </a:rPr>
              <a:t>8</a:t>
            </a:r>
            <a:r>
              <a:t>, </a:t>
            </a:r>
            <a:r>
              <a:rPr>
                <a:solidFill>
                  <a:srgbClr val="0432FF"/>
                </a:solidFill>
              </a:rPr>
              <a:t>9</a:t>
            </a:r>
            <a:r>
              <a:t>,</a:t>
            </a:r>
            <a:r>
              <a:rPr>
                <a:solidFill>
                  <a:srgbClr val="0432FF"/>
                </a:solidFill>
              </a:rPr>
              <a:t>10</a:t>
            </a:r>
            <a:r>
              <a:t>)</a:t>
            </a:r>
          </a:p>
          <a:p>
            <a:pPr defTabSz="457200">
              <a:defRPr sz="1200">
                <a:latin typeface="Menlo"/>
                <a:ea typeface="Menlo"/>
                <a:cs typeface="Menlo"/>
                <a:sym typeface="Menlo"/>
              </a:defRPr>
            </a:pPr>
          </a:p>
          <a:p>
            <a:pPr defTabSz="457200">
              <a:defRPr i="1" sz="1200">
                <a:latin typeface="Menlo"/>
                <a:ea typeface="Menlo"/>
                <a:cs typeface="Menlo"/>
                <a:sym typeface="Menlo"/>
              </a:defRPr>
            </a:pPr>
            <a:r>
              <a:t>print</a:t>
            </a:r>
            <a:r>
              <a:rPr i="0"/>
              <a:t>(list.</a:t>
            </a:r>
            <a:r>
              <a:t>any </a:t>
            </a:r>
            <a:r>
              <a:rPr b="1" i="0"/>
              <a:t>{ it </a:t>
            </a:r>
            <a:r>
              <a:rPr i="0"/>
              <a:t>&gt; </a:t>
            </a:r>
            <a:r>
              <a:rPr i="0">
                <a:solidFill>
                  <a:srgbClr val="0432FF"/>
                </a:solidFill>
              </a:rPr>
              <a:t>5 </a:t>
            </a:r>
            <a:r>
              <a:rPr b="1" i="0"/>
              <a:t>}</a:t>
            </a:r>
            <a:r>
              <a:rPr i="0"/>
              <a:t>)   </a:t>
            </a:r>
            <a:r>
              <a:rPr>
                <a:solidFill>
                  <a:srgbClr val="808080"/>
                </a:solidFill>
              </a:rPr>
              <a:t>//true</a:t>
            </a:r>
            <a:endParaRPr>
              <a:solidFill>
                <a:srgbClr val="808080"/>
              </a:solidFill>
            </a:endParaRPr>
          </a:p>
          <a:p>
            <a:pPr defTabSz="457200">
              <a:defRPr b="1" sz="1200">
                <a:latin typeface="Menlo"/>
                <a:ea typeface="Menlo"/>
                <a:cs typeface="Menlo"/>
                <a:sym typeface="Menlo"/>
              </a:defRPr>
            </a:pPr>
            <a:r>
              <a:rPr b="0" i="1"/>
              <a:t>print</a:t>
            </a:r>
            <a:r>
              <a:rPr b="0"/>
              <a:t>(list.</a:t>
            </a:r>
            <a:r>
              <a:rPr b="0" i="1"/>
              <a:t>all </a:t>
            </a:r>
            <a:r>
              <a:t>{ it </a:t>
            </a:r>
            <a:r>
              <a:rPr>
                <a:solidFill>
                  <a:srgbClr val="011480"/>
                </a:solidFill>
              </a:rPr>
              <a:t>in </a:t>
            </a:r>
            <a:r>
              <a:rPr b="0">
                <a:solidFill>
                  <a:srgbClr val="0432FF"/>
                </a:solidFill>
              </a:rPr>
              <a:t>1</a:t>
            </a:r>
            <a:r>
              <a:rPr b="0"/>
              <a:t>..</a:t>
            </a:r>
            <a:r>
              <a:rPr b="0">
                <a:solidFill>
                  <a:srgbClr val="0432FF"/>
                </a:solidFill>
              </a:rPr>
              <a:t>10 </a:t>
            </a:r>
            <a:r>
              <a:t>}</a:t>
            </a:r>
            <a:r>
              <a:rPr b="0"/>
              <a:t>) </a:t>
            </a:r>
            <a:r>
              <a:rPr b="0" i="1">
                <a:solidFill>
                  <a:srgbClr val="808080"/>
                </a:solidFill>
              </a:rPr>
              <a:t>//true</a:t>
            </a:r>
            <a:endParaRPr b="0" i="1">
              <a:solidFill>
                <a:srgbClr val="808080"/>
              </a:solidFill>
            </a:endParaRPr>
          </a:p>
          <a:p>
            <a:pPr defTabSz="457200">
              <a:defRPr i="1" sz="1200">
                <a:latin typeface="Menlo"/>
                <a:ea typeface="Menlo"/>
                <a:cs typeface="Menlo"/>
                <a:sym typeface="Menlo"/>
              </a:defRPr>
            </a:pPr>
            <a:r>
              <a:t>print</a:t>
            </a:r>
            <a:r>
              <a:rPr i="0"/>
              <a:t>(list.</a:t>
            </a:r>
            <a:r>
              <a:t>none </a:t>
            </a:r>
            <a:r>
              <a:rPr b="1" i="0"/>
              <a:t>{ it </a:t>
            </a:r>
            <a:r>
              <a:rPr i="0"/>
              <a:t>&lt; </a:t>
            </a:r>
            <a:r>
              <a:rPr i="0">
                <a:solidFill>
                  <a:srgbClr val="0432FF"/>
                </a:solidFill>
              </a:rPr>
              <a:t>0 </a:t>
            </a:r>
            <a:r>
              <a:rPr b="1" i="0"/>
              <a:t>}</a:t>
            </a:r>
            <a:r>
              <a:rPr i="0"/>
              <a:t>) </a:t>
            </a:r>
            <a:r>
              <a:rPr>
                <a:solidFill>
                  <a:srgbClr val="808080"/>
                </a:solidFill>
              </a:rPr>
              <a:t>//true</a:t>
            </a:r>
            <a:endParaRPr>
              <a:solidFill>
                <a:srgbClr val="808080"/>
              </a:solidFill>
            </a:endParaRPr>
          </a:p>
          <a:p>
            <a:pPr defTabSz="457200">
              <a:defRPr sz="1200">
                <a:latin typeface="Menlo"/>
                <a:ea typeface="Menlo"/>
                <a:cs typeface="Menlo"/>
                <a:sym typeface="Menlo"/>
              </a:defRPr>
            </a:pPr>
            <a:r>
              <a:rPr i="1"/>
              <a:t>print</a:t>
            </a:r>
            <a:r>
              <a:t>(list.</a:t>
            </a:r>
            <a:r>
              <a:rPr i="1"/>
              <a:t>count </a:t>
            </a:r>
            <a:r>
              <a:rPr b="1"/>
              <a:t>{ it </a:t>
            </a:r>
            <a:r>
              <a:t>&gt; </a:t>
            </a:r>
            <a:r>
              <a:rPr>
                <a:solidFill>
                  <a:srgbClr val="0432FF"/>
                </a:solidFill>
              </a:rPr>
              <a:t>5 </a:t>
            </a:r>
            <a:r>
              <a:rPr b="1"/>
              <a:t>}</a:t>
            </a:r>
            <a:r>
              <a:t>) </a:t>
            </a:r>
            <a:r>
              <a:rPr i="1">
                <a:solidFill>
                  <a:srgbClr val="808080"/>
                </a:solidFill>
              </a:rPr>
              <a:t>// 5</a:t>
            </a:r>
            <a:endParaRPr i="1">
              <a:solidFill>
                <a:srgbClr val="808080"/>
              </a:solidFill>
            </a:endParaRPr>
          </a:p>
          <a:p>
            <a:pPr defTabSz="457200">
              <a:defRPr sz="1200">
                <a:latin typeface="Menlo"/>
                <a:ea typeface="Menlo"/>
                <a:cs typeface="Menlo"/>
                <a:sym typeface="Menlo"/>
              </a:defRPr>
            </a:pPr>
            <a:r>
              <a:rPr i="1"/>
              <a:t>print</a:t>
            </a:r>
            <a:r>
              <a:t>(list.</a:t>
            </a:r>
            <a:r>
              <a:rPr i="1"/>
              <a:t>reduce </a:t>
            </a:r>
            <a:r>
              <a:rPr b="1"/>
              <a:t>{ </a:t>
            </a:r>
            <a:r>
              <a:t>total, next </a:t>
            </a:r>
            <a:r>
              <a:rPr b="1"/>
              <a:t>-&gt; </a:t>
            </a:r>
            <a:endParaRPr b="1"/>
          </a:p>
          <a:p>
            <a:pPr lvl="1" indent="228600" defTabSz="457200">
              <a:defRPr sz="1200">
                <a:latin typeface="Menlo"/>
                <a:ea typeface="Menlo"/>
                <a:cs typeface="Menlo"/>
                <a:sym typeface="Menlo"/>
              </a:defRPr>
            </a:pPr>
            <a:r>
              <a:t>total + next </a:t>
            </a:r>
            <a:r>
              <a:rPr b="1"/>
              <a:t>}</a:t>
            </a:r>
            <a:r>
              <a:t>)</a:t>
            </a:r>
            <a:r>
              <a:rPr i="1">
                <a:solidFill>
                  <a:srgbClr val="808080"/>
                </a:solidFill>
              </a:rPr>
              <a:t>//55 累加</a:t>
            </a:r>
            <a:endParaRPr i="1">
              <a:solidFill>
                <a:srgbClr val="808080"/>
              </a:solidFill>
            </a:endParaRPr>
          </a:p>
          <a:p>
            <a:pPr defTabSz="457200">
              <a:defRPr sz="1200">
                <a:latin typeface="Menlo"/>
                <a:ea typeface="Menlo"/>
                <a:cs typeface="Menlo"/>
                <a:sym typeface="Menlo"/>
              </a:defRPr>
            </a:pPr>
            <a:r>
              <a:rPr i="1"/>
              <a:t>print</a:t>
            </a:r>
            <a:r>
              <a:t>(list.</a:t>
            </a:r>
            <a:r>
              <a:rPr i="1"/>
              <a:t>fold</a:t>
            </a:r>
            <a:r>
              <a:t>(</a:t>
            </a:r>
            <a:r>
              <a:rPr>
                <a:solidFill>
                  <a:srgbClr val="0432FF"/>
                </a:solidFill>
              </a:rPr>
              <a:t>1</a:t>
            </a:r>
            <a:r>
              <a:t>) </a:t>
            </a:r>
            <a:r>
              <a:rPr b="1"/>
              <a:t>{ </a:t>
            </a:r>
            <a:r>
              <a:t>total, next </a:t>
            </a:r>
            <a:r>
              <a:rPr b="1"/>
              <a:t>-&gt;</a:t>
            </a:r>
            <a:endParaRPr b="1"/>
          </a:p>
          <a:p>
            <a:pPr lvl="1" indent="228600" defTabSz="457200">
              <a:defRPr sz="1200">
                <a:latin typeface="Menlo"/>
                <a:ea typeface="Menlo"/>
                <a:cs typeface="Menlo"/>
                <a:sym typeface="Menlo"/>
              </a:defRPr>
            </a:pPr>
            <a:r>
              <a:rPr b="1"/>
              <a:t> </a:t>
            </a:r>
            <a:r>
              <a:t>total + next </a:t>
            </a:r>
            <a:r>
              <a:rPr b="1"/>
              <a:t>}</a:t>
            </a:r>
            <a:r>
              <a:t>)</a:t>
            </a:r>
            <a:r>
              <a:rPr i="1">
                <a:solidFill>
                  <a:srgbClr val="808080"/>
                </a:solidFill>
              </a:rPr>
              <a:t>//56 累加有初始值</a:t>
            </a:r>
            <a:endParaRPr i="1">
              <a:solidFill>
                <a:srgbClr val="808080"/>
              </a:solidFill>
            </a:endParaRPr>
          </a:p>
          <a:p>
            <a:pPr defTabSz="457200">
              <a:defRPr sz="1200">
                <a:latin typeface="Menlo"/>
                <a:ea typeface="Menlo"/>
                <a:cs typeface="Menlo"/>
                <a:sym typeface="Menlo"/>
              </a:defRPr>
            </a:pPr>
            <a:r>
              <a:t>list.</a:t>
            </a:r>
            <a:r>
              <a:rPr i="1"/>
              <a:t>forEach</a:t>
            </a:r>
            <a:r>
              <a:t>(::print)</a:t>
            </a:r>
          </a:p>
          <a:p>
            <a:pPr defTabSz="457200">
              <a:defRPr i="1" sz="1200">
                <a:latin typeface="Menlo"/>
                <a:ea typeface="Menlo"/>
                <a:cs typeface="Menlo"/>
                <a:sym typeface="Menlo"/>
              </a:defRPr>
            </a:pPr>
            <a:r>
              <a:rPr i="0"/>
              <a:t>list.</a:t>
            </a:r>
            <a:r>
              <a:t>forEachIndexed </a:t>
            </a:r>
            <a:r>
              <a:rPr b="1" i="0"/>
              <a:t>{ </a:t>
            </a:r>
            <a:r>
              <a:rPr i="0"/>
              <a:t>index, it </a:t>
            </a:r>
            <a:r>
              <a:rPr b="1" i="0"/>
              <a:t>-&gt;</a:t>
            </a:r>
            <a:endParaRPr b="1" i="0"/>
          </a:p>
          <a:p>
            <a:pPr defTabSz="457200">
              <a:defRPr b="1" sz="1200">
                <a:latin typeface="Menlo"/>
                <a:ea typeface="Menlo"/>
                <a:cs typeface="Menlo"/>
                <a:sym typeface="Menlo"/>
              </a:defRPr>
            </a:pPr>
            <a:r>
              <a:t>    </a:t>
            </a:r>
            <a:r>
              <a:rPr b="0" i="1"/>
              <a:t>print</a:t>
            </a:r>
            <a:r>
              <a:rPr b="0"/>
              <a:t>(</a:t>
            </a:r>
            <a:r>
              <a:rPr>
                <a:solidFill>
                  <a:srgbClr val="018001"/>
                </a:solidFill>
              </a:rPr>
              <a:t>"index=</a:t>
            </a:r>
            <a:r>
              <a:rPr>
                <a:solidFill>
                  <a:srgbClr val="011480"/>
                </a:solidFill>
              </a:rPr>
              <a:t>$</a:t>
            </a:r>
            <a:r>
              <a:rPr b="0"/>
              <a:t>index</a:t>
            </a:r>
            <a:r>
              <a:rPr>
                <a:solidFill>
                  <a:srgbClr val="018001"/>
                </a:solidFill>
              </a:rPr>
              <a:t> item=</a:t>
            </a:r>
            <a:r>
              <a:rPr>
                <a:solidFill>
                  <a:srgbClr val="011480"/>
                </a:solidFill>
              </a:rPr>
              <a:t>$</a:t>
            </a:r>
            <a:r>
              <a:rPr b="0"/>
              <a:t>it</a:t>
            </a:r>
            <a:r>
              <a:rPr>
                <a:solidFill>
                  <a:srgbClr val="018001"/>
                </a:solidFill>
              </a:rPr>
              <a:t>"</a:t>
            </a:r>
            <a:r>
              <a:rPr b="0"/>
              <a:t>)</a:t>
            </a:r>
            <a:endParaRPr b="0"/>
          </a:p>
          <a:p>
            <a:pPr defTabSz="457200">
              <a:defRPr b="1" sz="1200">
                <a:latin typeface="Menlo"/>
                <a:ea typeface="Menlo"/>
                <a:cs typeface="Menlo"/>
                <a:sym typeface="Menlo"/>
              </a:defRPr>
            </a:pPr>
            <a:r>
              <a:t>}</a:t>
            </a:r>
          </a:p>
          <a:p>
            <a:pPr defTabSz="457200">
              <a:defRPr i="1" sz="1200">
                <a:latin typeface="Menlo"/>
                <a:ea typeface="Menlo"/>
                <a:cs typeface="Menlo"/>
                <a:sym typeface="Menlo"/>
              </a:defRPr>
            </a:pPr>
            <a:r>
              <a:t>println</a:t>
            </a:r>
            <a:r>
              <a:rPr i="0"/>
              <a:t>(list.</a:t>
            </a:r>
            <a:r>
              <a:t>max</a:t>
            </a:r>
            <a:r>
              <a:rPr i="0"/>
              <a:t>()) </a:t>
            </a:r>
            <a:r>
              <a:rPr>
                <a:solidFill>
                  <a:srgbClr val="808080"/>
                </a:solidFill>
              </a:rPr>
              <a:t>//9</a:t>
            </a:r>
            <a:endParaRPr>
              <a:solidFill>
                <a:srgbClr val="808080"/>
              </a:solidFill>
            </a:endParaRPr>
          </a:p>
          <a:p>
            <a:pPr defTabSz="457200">
              <a:defRPr i="1" sz="1200">
                <a:solidFill>
                  <a:srgbClr val="808080"/>
                </a:solidFill>
                <a:latin typeface="Menlo"/>
                <a:ea typeface="Menlo"/>
                <a:cs typeface="Menlo"/>
                <a:sym typeface="Menlo"/>
              </a:defRPr>
            </a:pPr>
          </a:p>
        </p:txBody>
      </p:sp>
      <p:sp>
        <p:nvSpPr>
          <p:cNvPr id="101" name="总数操作符"/>
          <p:cNvSpPr txBox="1"/>
          <p:nvPr/>
        </p:nvSpPr>
        <p:spPr>
          <a:xfrm>
            <a:off x="3710969" y="427619"/>
            <a:ext cx="1120141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defTabSz="457200">
              <a:lnSpc>
                <a:spcPts val="5600"/>
              </a:lnSpc>
              <a:spcBef>
                <a:spcPts val="1500"/>
              </a:spcBef>
              <a:defRPr b="1" sz="1600">
                <a:solidFill>
                  <a:srgbClr val="2F2F2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总数操作符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push dir="r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val list= listOf(1,2,3,4,5,6,7,null)…"/>
          <p:cNvSpPr txBox="1"/>
          <p:nvPr/>
        </p:nvSpPr>
        <p:spPr>
          <a:xfrm>
            <a:off x="1515069" y="1132680"/>
            <a:ext cx="5350734" cy="2237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457200">
              <a:defRPr sz="1200">
                <a:latin typeface="Menlo"/>
                <a:ea typeface="Menlo"/>
                <a:cs typeface="Menlo"/>
                <a:sym typeface="Menlo"/>
              </a:defRPr>
            </a:pPr>
            <a:r>
              <a:rPr b="1">
                <a:solidFill>
                  <a:srgbClr val="011480"/>
                </a:solidFill>
              </a:rPr>
              <a:t>val </a:t>
            </a:r>
            <a:r>
              <a:t>list= </a:t>
            </a:r>
            <a:r>
              <a:rPr i="1"/>
              <a:t>listOf</a:t>
            </a:r>
            <a:r>
              <a:t>(</a:t>
            </a:r>
            <a:r>
              <a:rPr>
                <a:solidFill>
                  <a:srgbClr val="0432FF"/>
                </a:solidFill>
              </a:rPr>
              <a:t>1</a:t>
            </a:r>
            <a:r>
              <a:t>,</a:t>
            </a:r>
            <a:r>
              <a:rPr>
                <a:solidFill>
                  <a:srgbClr val="0432FF"/>
                </a:solidFill>
              </a:rPr>
              <a:t>2</a:t>
            </a:r>
            <a:r>
              <a:t>,</a:t>
            </a:r>
            <a:r>
              <a:rPr>
                <a:solidFill>
                  <a:srgbClr val="0432FF"/>
                </a:solidFill>
              </a:rPr>
              <a:t>3</a:t>
            </a:r>
            <a:r>
              <a:t>,</a:t>
            </a:r>
            <a:r>
              <a:rPr>
                <a:solidFill>
                  <a:srgbClr val="0432FF"/>
                </a:solidFill>
              </a:rPr>
              <a:t>4</a:t>
            </a:r>
            <a:r>
              <a:t>,</a:t>
            </a:r>
            <a:r>
              <a:rPr>
                <a:solidFill>
                  <a:srgbClr val="0432FF"/>
                </a:solidFill>
              </a:rPr>
              <a:t>5</a:t>
            </a:r>
            <a:r>
              <a:t>,</a:t>
            </a:r>
            <a:r>
              <a:rPr>
                <a:solidFill>
                  <a:srgbClr val="0432FF"/>
                </a:solidFill>
              </a:rPr>
              <a:t>6</a:t>
            </a:r>
            <a:r>
              <a:t>,</a:t>
            </a:r>
            <a:r>
              <a:rPr>
                <a:solidFill>
                  <a:srgbClr val="0432FF"/>
                </a:solidFill>
              </a:rPr>
              <a:t>7</a:t>
            </a:r>
            <a:r>
              <a:t>,</a:t>
            </a:r>
            <a:r>
              <a:rPr b="1">
                <a:solidFill>
                  <a:srgbClr val="011480"/>
                </a:solidFill>
              </a:rPr>
              <a:t>null</a:t>
            </a:r>
            <a:r>
              <a:t>)</a:t>
            </a:r>
          </a:p>
          <a:p>
            <a:pPr defTabSz="457200">
              <a:defRPr sz="1200">
                <a:latin typeface="Menlo"/>
                <a:ea typeface="Menlo"/>
                <a:cs typeface="Menlo"/>
                <a:sym typeface="Menlo"/>
              </a:defRPr>
            </a:pPr>
          </a:p>
          <a:p>
            <a:pPr defTabSz="457200">
              <a:defRPr i="1" sz="1200">
                <a:latin typeface="Menlo"/>
                <a:ea typeface="Menlo"/>
                <a:cs typeface="Menlo"/>
                <a:sym typeface="Menlo"/>
              </a:defRPr>
            </a:pPr>
            <a:r>
              <a:t>println</a:t>
            </a:r>
            <a:r>
              <a:rPr i="0"/>
              <a:t>(list.</a:t>
            </a:r>
            <a:r>
              <a:t>filter </a:t>
            </a:r>
            <a:r>
              <a:rPr b="1" i="0"/>
              <a:t>{ it</a:t>
            </a:r>
            <a:r>
              <a:rPr i="0"/>
              <a:t>!=</a:t>
            </a:r>
            <a:r>
              <a:rPr i="0">
                <a:solidFill>
                  <a:srgbClr val="0432FF"/>
                </a:solidFill>
              </a:rPr>
              <a:t>3 </a:t>
            </a:r>
            <a:r>
              <a:rPr b="1" i="0"/>
              <a:t>}</a:t>
            </a:r>
            <a:r>
              <a:rPr i="0"/>
              <a:t>)</a:t>
            </a:r>
            <a:endParaRPr i="0"/>
          </a:p>
          <a:p>
            <a:pPr defTabSz="457200">
              <a:defRPr i="1" sz="1200">
                <a:latin typeface="Menlo"/>
                <a:ea typeface="Menlo"/>
                <a:cs typeface="Menlo"/>
                <a:sym typeface="Menlo"/>
              </a:defRPr>
            </a:pPr>
            <a:r>
              <a:t>println</a:t>
            </a:r>
            <a:r>
              <a:rPr i="0"/>
              <a:t>(list.</a:t>
            </a:r>
            <a:r>
              <a:t>filterNot </a:t>
            </a:r>
            <a:r>
              <a:rPr b="1" i="0"/>
              <a:t>{ it</a:t>
            </a:r>
            <a:r>
              <a:rPr i="0"/>
              <a:t>==</a:t>
            </a:r>
            <a:r>
              <a:rPr i="0">
                <a:solidFill>
                  <a:srgbClr val="0432FF"/>
                </a:solidFill>
              </a:rPr>
              <a:t>3 </a:t>
            </a:r>
            <a:r>
              <a:rPr b="1" i="0"/>
              <a:t>}</a:t>
            </a:r>
            <a:r>
              <a:rPr i="0"/>
              <a:t>)</a:t>
            </a:r>
            <a:endParaRPr i="0"/>
          </a:p>
          <a:p>
            <a:pPr defTabSz="457200">
              <a:defRPr i="1" sz="1200">
                <a:latin typeface="Menlo"/>
                <a:ea typeface="Menlo"/>
                <a:cs typeface="Menlo"/>
                <a:sym typeface="Menlo"/>
              </a:defRPr>
            </a:pPr>
            <a:r>
              <a:t>println</a:t>
            </a:r>
            <a:r>
              <a:rPr i="0"/>
              <a:t>(list.</a:t>
            </a:r>
            <a:r>
              <a:t>take</a:t>
            </a:r>
            <a:r>
              <a:rPr i="0"/>
              <a:t>(</a:t>
            </a:r>
            <a:r>
              <a:rPr i="0">
                <a:solidFill>
                  <a:srgbClr val="0432FF"/>
                </a:solidFill>
              </a:rPr>
              <a:t>4</a:t>
            </a:r>
            <a:r>
              <a:rPr i="0"/>
              <a:t>))</a:t>
            </a:r>
            <a:r>
              <a:rPr>
                <a:solidFill>
                  <a:srgbClr val="808080"/>
                </a:solidFill>
              </a:rPr>
              <a:t>//取前四个</a:t>
            </a:r>
            <a:endParaRPr>
              <a:solidFill>
                <a:srgbClr val="808080"/>
              </a:solidFill>
            </a:endParaRPr>
          </a:p>
          <a:p>
            <a:pPr defTabSz="457200">
              <a:defRPr i="1" sz="1200">
                <a:latin typeface="Menlo"/>
                <a:ea typeface="Menlo"/>
                <a:cs typeface="Menlo"/>
                <a:sym typeface="Menlo"/>
              </a:defRPr>
            </a:pPr>
            <a:r>
              <a:t>println</a:t>
            </a:r>
            <a:r>
              <a:rPr i="0"/>
              <a:t>(list.</a:t>
            </a:r>
            <a:r>
              <a:t>takeLast</a:t>
            </a:r>
            <a:r>
              <a:rPr i="0"/>
              <a:t>(</a:t>
            </a:r>
            <a:r>
              <a:rPr i="0">
                <a:solidFill>
                  <a:srgbClr val="0432FF"/>
                </a:solidFill>
              </a:rPr>
              <a:t>4</a:t>
            </a:r>
            <a:r>
              <a:rPr i="0"/>
              <a:t>))</a:t>
            </a:r>
            <a:r>
              <a:rPr>
                <a:solidFill>
                  <a:srgbClr val="808080"/>
                </a:solidFill>
              </a:rPr>
              <a:t>//取后四个</a:t>
            </a:r>
            <a:endParaRPr>
              <a:solidFill>
                <a:srgbClr val="808080"/>
              </a:solidFill>
            </a:endParaRPr>
          </a:p>
          <a:p>
            <a:pPr defTabSz="457200">
              <a:defRPr i="1" sz="1200">
                <a:latin typeface="Menlo"/>
                <a:ea typeface="Menlo"/>
                <a:cs typeface="Menlo"/>
                <a:sym typeface="Menlo"/>
              </a:defRPr>
            </a:pPr>
            <a:r>
              <a:t>println</a:t>
            </a:r>
            <a:r>
              <a:rPr i="0"/>
              <a:t>(list.</a:t>
            </a:r>
            <a:r>
              <a:t>takeLastWhile </a:t>
            </a:r>
            <a:r>
              <a:rPr b="1" i="0"/>
              <a:t>{ it</a:t>
            </a:r>
            <a:r>
              <a:rPr i="0"/>
              <a:t>!! &gt;</a:t>
            </a:r>
            <a:r>
              <a:rPr i="0">
                <a:solidFill>
                  <a:srgbClr val="0432FF"/>
                </a:solidFill>
              </a:rPr>
              <a:t>4 </a:t>
            </a:r>
            <a:r>
              <a:rPr b="1" i="0"/>
              <a:t>}</a:t>
            </a:r>
            <a:r>
              <a:rPr i="0"/>
              <a:t>)</a:t>
            </a:r>
            <a:r>
              <a:rPr>
                <a:solidFill>
                  <a:srgbClr val="808080"/>
                </a:solidFill>
              </a:rPr>
              <a:t>//从后往前取符合条件</a:t>
            </a:r>
            <a:r>
              <a:t>println</a:t>
            </a:r>
            <a:r>
              <a:rPr i="0"/>
              <a:t>(list.</a:t>
            </a:r>
            <a:r>
              <a:t>drop</a:t>
            </a:r>
            <a:r>
              <a:rPr i="0"/>
              <a:t>(</a:t>
            </a:r>
            <a:r>
              <a:rPr i="0">
                <a:solidFill>
                  <a:srgbClr val="0432FF"/>
                </a:solidFill>
              </a:rPr>
              <a:t>4</a:t>
            </a:r>
            <a:r>
              <a:rPr i="0"/>
              <a:t>)) </a:t>
            </a:r>
            <a:r>
              <a:rPr>
                <a:solidFill>
                  <a:srgbClr val="808080"/>
                </a:solidFill>
              </a:rPr>
              <a:t>//去掉前四个</a:t>
            </a:r>
            <a:endParaRPr>
              <a:solidFill>
                <a:srgbClr val="808080"/>
              </a:solidFill>
            </a:endParaRPr>
          </a:p>
          <a:p>
            <a:pPr defTabSz="457200">
              <a:defRPr sz="1200">
                <a:latin typeface="Menlo"/>
                <a:ea typeface="Menlo"/>
                <a:cs typeface="Menlo"/>
                <a:sym typeface="Menlo"/>
              </a:defRPr>
            </a:pPr>
            <a:r>
              <a:rPr i="1"/>
              <a:t>println</a:t>
            </a:r>
            <a:r>
              <a:t>(list.</a:t>
            </a:r>
            <a:r>
              <a:rPr i="1"/>
              <a:t>slice</a:t>
            </a:r>
            <a:r>
              <a:t>(</a:t>
            </a:r>
            <a:r>
              <a:rPr i="1"/>
              <a:t>listOf</a:t>
            </a:r>
            <a:r>
              <a:t>(</a:t>
            </a:r>
            <a:r>
              <a:rPr>
                <a:solidFill>
                  <a:srgbClr val="0432FF"/>
                </a:solidFill>
              </a:rPr>
              <a:t>1</a:t>
            </a:r>
            <a:r>
              <a:t>,</a:t>
            </a:r>
            <a:r>
              <a:rPr>
                <a:solidFill>
                  <a:srgbClr val="0432FF"/>
                </a:solidFill>
              </a:rPr>
              <a:t>3</a:t>
            </a:r>
            <a:r>
              <a:t>,</a:t>
            </a:r>
            <a:r>
              <a:rPr>
                <a:solidFill>
                  <a:srgbClr val="0432FF"/>
                </a:solidFill>
              </a:rPr>
              <a:t>5</a:t>
            </a:r>
            <a:r>
              <a:t>))) </a:t>
            </a:r>
            <a:r>
              <a:rPr i="1">
                <a:solidFill>
                  <a:srgbClr val="808080"/>
                </a:solidFill>
              </a:rPr>
              <a:t>//取指定下标</a:t>
            </a:r>
            <a:endParaRPr i="1">
              <a:solidFill>
                <a:srgbClr val="808080"/>
              </a:solidFill>
            </a:endParaRPr>
          </a:p>
          <a:p>
            <a:pPr defTabSz="457200">
              <a:defRPr i="1" sz="1200">
                <a:solidFill>
                  <a:srgbClr val="808080"/>
                </a:solidFill>
                <a:latin typeface="Menlo"/>
                <a:ea typeface="Menlo"/>
                <a:cs typeface="Menlo"/>
                <a:sym typeface="Menlo"/>
              </a:defRPr>
            </a:pPr>
          </a:p>
        </p:txBody>
      </p:sp>
      <p:sp>
        <p:nvSpPr>
          <p:cNvPr id="104" name="过滤操作符"/>
          <p:cNvSpPr txBox="1"/>
          <p:nvPr/>
        </p:nvSpPr>
        <p:spPr>
          <a:xfrm>
            <a:off x="3630366" y="329104"/>
            <a:ext cx="1120141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defTabSz="457200">
              <a:lnSpc>
                <a:spcPts val="5600"/>
              </a:lnSpc>
              <a:spcBef>
                <a:spcPts val="1500"/>
              </a:spcBef>
              <a:defRPr b="1" sz="1600">
                <a:solidFill>
                  <a:srgbClr val="2F2F2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过滤操作符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push dir="r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val list1= listOf(1,2,3,4,5,6,7)…"/>
          <p:cNvSpPr txBox="1"/>
          <p:nvPr/>
        </p:nvSpPr>
        <p:spPr>
          <a:xfrm>
            <a:off x="1896633" y="1165422"/>
            <a:ext cx="5350734" cy="1767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</a:p>
          <a:p>
            <a:pPr defTabSz="457200">
              <a:defRPr sz="1200">
                <a:latin typeface="Menlo"/>
                <a:ea typeface="Menlo"/>
                <a:cs typeface="Menlo"/>
                <a:sym typeface="Menlo"/>
              </a:defRPr>
            </a:pPr>
            <a:r>
              <a:rPr b="1">
                <a:solidFill>
                  <a:srgbClr val="011480"/>
                </a:solidFill>
              </a:rPr>
              <a:t>val </a:t>
            </a:r>
            <a:r>
              <a:t>list1= </a:t>
            </a:r>
            <a:r>
              <a:rPr i="1"/>
              <a:t>listOf</a:t>
            </a:r>
            <a:r>
              <a:t>(</a:t>
            </a:r>
            <a:r>
              <a:rPr>
                <a:solidFill>
                  <a:srgbClr val="0432FF"/>
                </a:solidFill>
              </a:rPr>
              <a:t>1</a:t>
            </a:r>
            <a:r>
              <a:t>,</a:t>
            </a:r>
            <a:r>
              <a:rPr>
                <a:solidFill>
                  <a:srgbClr val="0432FF"/>
                </a:solidFill>
              </a:rPr>
              <a:t>2</a:t>
            </a:r>
            <a:r>
              <a:t>,</a:t>
            </a:r>
            <a:r>
              <a:rPr>
                <a:solidFill>
                  <a:srgbClr val="0432FF"/>
                </a:solidFill>
              </a:rPr>
              <a:t>3</a:t>
            </a:r>
            <a:r>
              <a:t>,</a:t>
            </a:r>
            <a:r>
              <a:rPr>
                <a:solidFill>
                  <a:srgbClr val="0432FF"/>
                </a:solidFill>
              </a:rPr>
              <a:t>4</a:t>
            </a:r>
            <a:r>
              <a:t>,</a:t>
            </a:r>
            <a:r>
              <a:rPr>
                <a:solidFill>
                  <a:srgbClr val="0432FF"/>
                </a:solidFill>
              </a:rPr>
              <a:t>5</a:t>
            </a:r>
            <a:r>
              <a:t>,</a:t>
            </a:r>
            <a:r>
              <a:rPr>
                <a:solidFill>
                  <a:srgbClr val="0432FF"/>
                </a:solidFill>
              </a:rPr>
              <a:t>6</a:t>
            </a:r>
            <a:r>
              <a:t>,</a:t>
            </a:r>
            <a:r>
              <a:rPr>
                <a:solidFill>
                  <a:srgbClr val="0432FF"/>
                </a:solidFill>
              </a:rPr>
              <a:t>7</a:t>
            </a:r>
            <a:r>
              <a:t>)</a:t>
            </a:r>
          </a:p>
          <a:p>
            <a:pPr defTabSz="457200">
              <a:defRPr sz="1200">
                <a:latin typeface="Menlo"/>
                <a:ea typeface="Menlo"/>
                <a:cs typeface="Menlo"/>
                <a:sym typeface="Menlo"/>
              </a:defRPr>
            </a:pPr>
            <a:r>
              <a:rPr b="1">
                <a:solidFill>
                  <a:srgbClr val="011480"/>
                </a:solidFill>
              </a:rPr>
              <a:t>val </a:t>
            </a:r>
            <a:r>
              <a:t>list2= </a:t>
            </a:r>
            <a:r>
              <a:rPr i="1"/>
              <a:t>listOf</a:t>
            </a:r>
            <a:r>
              <a:t>(</a:t>
            </a:r>
            <a:r>
              <a:rPr>
                <a:solidFill>
                  <a:srgbClr val="0432FF"/>
                </a:solidFill>
              </a:rPr>
              <a:t>7</a:t>
            </a:r>
            <a:r>
              <a:t>,</a:t>
            </a:r>
            <a:r>
              <a:rPr>
                <a:solidFill>
                  <a:srgbClr val="0432FF"/>
                </a:solidFill>
              </a:rPr>
              <a:t>8</a:t>
            </a:r>
            <a:r>
              <a:t>,</a:t>
            </a:r>
            <a:r>
              <a:rPr>
                <a:solidFill>
                  <a:srgbClr val="0432FF"/>
                </a:solidFill>
              </a:rPr>
              <a:t>9</a:t>
            </a:r>
            <a:r>
              <a:t>,</a:t>
            </a:r>
            <a:r>
              <a:rPr>
                <a:solidFill>
                  <a:srgbClr val="0432FF"/>
                </a:solidFill>
              </a:rPr>
              <a:t>10</a:t>
            </a:r>
            <a:r>
              <a:t>,</a:t>
            </a:r>
            <a:r>
              <a:rPr>
                <a:solidFill>
                  <a:srgbClr val="0432FF"/>
                </a:solidFill>
              </a:rPr>
              <a:t>11</a:t>
            </a:r>
            <a:r>
              <a:t>,</a:t>
            </a:r>
            <a:r>
              <a:rPr>
                <a:solidFill>
                  <a:srgbClr val="0432FF"/>
                </a:solidFill>
              </a:rPr>
              <a:t>12</a:t>
            </a:r>
            <a:r>
              <a:t>,</a:t>
            </a:r>
            <a:r>
              <a:rPr b="1">
                <a:solidFill>
                  <a:srgbClr val="011480"/>
                </a:solidFill>
              </a:rPr>
              <a:t>null</a:t>
            </a:r>
            <a:r>
              <a:t>)</a:t>
            </a:r>
          </a:p>
          <a:p>
            <a:pPr defTabSz="457200">
              <a:defRPr sz="1200">
                <a:latin typeface="Menlo"/>
                <a:ea typeface="Menlo"/>
                <a:cs typeface="Menlo"/>
                <a:sym typeface="Menlo"/>
              </a:defRPr>
            </a:pPr>
          </a:p>
          <a:p>
            <a:pPr defTabSz="457200">
              <a:defRPr i="1" sz="1200">
                <a:latin typeface="Menlo"/>
                <a:ea typeface="Menlo"/>
                <a:cs typeface="Menlo"/>
                <a:sym typeface="Menlo"/>
              </a:defRPr>
            </a:pPr>
            <a:r>
              <a:t>println</a:t>
            </a:r>
            <a:r>
              <a:rPr i="0"/>
              <a:t>(list1.</a:t>
            </a:r>
            <a:r>
              <a:t>map </a:t>
            </a:r>
            <a:r>
              <a:rPr b="1" i="0"/>
              <a:t>{ it</a:t>
            </a:r>
            <a:r>
              <a:rPr i="0"/>
              <a:t>+</a:t>
            </a:r>
            <a:r>
              <a:rPr i="0">
                <a:solidFill>
                  <a:srgbClr val="0432FF"/>
                </a:solidFill>
              </a:rPr>
              <a:t>1 </a:t>
            </a:r>
            <a:r>
              <a:rPr b="1" i="0"/>
              <a:t>}</a:t>
            </a:r>
            <a:r>
              <a:rPr i="0"/>
              <a:t>)</a:t>
            </a:r>
            <a:r>
              <a:rPr>
                <a:solidFill>
                  <a:srgbClr val="808080"/>
                </a:solidFill>
              </a:rPr>
              <a:t>//转换</a:t>
            </a:r>
            <a:endParaRPr>
              <a:solidFill>
                <a:srgbClr val="808080"/>
              </a:solidFill>
            </a:endParaRPr>
          </a:p>
          <a:p>
            <a:pPr defTabSz="457200">
              <a:lnSpc>
                <a:spcPts val="2800"/>
              </a:lnSpc>
              <a:defRPr sz="1200"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808080"/>
                </a:solidFill>
              </a:rPr>
              <a:t>[2, 3, 4, 5, 6, 7, 8]</a:t>
            </a:r>
            <a:endParaRPr>
              <a:solidFill>
                <a:srgbClr val="808080"/>
              </a:solidFill>
            </a:endParaRPr>
          </a:p>
          <a:p>
            <a:pPr defTabSz="457200">
              <a:defRPr i="1" sz="1200"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808080"/>
              </a:solidFill>
            </a:endParaRPr>
          </a:p>
          <a:p>
            <a:pPr defTabSz="457200">
              <a:defRPr sz="1200">
                <a:latin typeface="Menlo"/>
                <a:ea typeface="Menlo"/>
                <a:cs typeface="Menlo"/>
                <a:sym typeface="Menlo"/>
              </a:defRPr>
            </a:pPr>
            <a:r>
              <a:rPr i="1"/>
              <a:t>println</a:t>
            </a:r>
            <a:r>
              <a:t>(</a:t>
            </a:r>
            <a:r>
              <a:rPr i="1"/>
              <a:t>listOf</a:t>
            </a:r>
            <a:r>
              <a:t>(list1,list2).</a:t>
            </a:r>
            <a:r>
              <a:rPr i="1"/>
              <a:t>flatMap </a:t>
            </a:r>
            <a:r>
              <a:rPr b="1"/>
              <a:t>{ </a:t>
            </a:r>
            <a:r>
              <a:t>it</a:t>
            </a:r>
            <a:r>
              <a:rPr b="1"/>
              <a:t>-&gt;</a:t>
            </a:r>
            <a:r>
              <a:t>it </a:t>
            </a:r>
            <a:r>
              <a:rPr b="1"/>
              <a:t>}</a:t>
            </a:r>
            <a:r>
              <a:t>)</a:t>
            </a:r>
            <a:r>
              <a:rPr i="1">
                <a:solidFill>
                  <a:srgbClr val="808080"/>
                </a:solidFill>
              </a:rPr>
              <a:t>//合并</a:t>
            </a:r>
            <a:endParaRPr i="1">
              <a:solidFill>
                <a:srgbClr val="808080"/>
              </a:solidFill>
            </a:endParaRPr>
          </a:p>
          <a:p>
            <a:pPr defTabSz="457200">
              <a:lnSpc>
                <a:spcPts val="2800"/>
              </a:lnSpc>
              <a:defRPr sz="1200">
                <a:latin typeface="Menlo"/>
                <a:ea typeface="Menlo"/>
                <a:cs typeface="Menlo"/>
                <a:sym typeface="Menlo"/>
              </a:defRPr>
            </a:pPr>
            <a:r>
              <a:rPr i="1">
                <a:solidFill>
                  <a:srgbClr val="808080"/>
                </a:solidFill>
              </a:rPr>
              <a:t>[1, 2, 3, 4, 5, 6, 7, 7, 8, 9, 10, 11, 12, null]</a:t>
            </a:r>
          </a:p>
        </p:txBody>
      </p:sp>
      <p:sp>
        <p:nvSpPr>
          <p:cNvPr id="107" name="映射操作符"/>
          <p:cNvSpPr txBox="1"/>
          <p:nvPr/>
        </p:nvSpPr>
        <p:spPr>
          <a:xfrm>
            <a:off x="3415423" y="278304"/>
            <a:ext cx="1310641" cy="421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defTabSz="457200">
              <a:lnSpc>
                <a:spcPts val="5900"/>
              </a:lnSpc>
              <a:spcBef>
                <a:spcPts val="1500"/>
              </a:spcBef>
              <a:defRPr b="1" sz="1900">
                <a:solidFill>
                  <a:srgbClr val="2F2F2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映射操作符</a:t>
            </a:r>
          </a:p>
        </p:txBody>
      </p:sp>
      <p:sp>
        <p:nvSpPr>
          <p:cNvPr id="108" name="map —— 将集合中的元素通过某个 方法转换 后的结果存到一个集合中;…"/>
          <p:cNvSpPr txBox="1"/>
          <p:nvPr/>
        </p:nvSpPr>
        <p:spPr>
          <a:xfrm>
            <a:off x="423396" y="3607364"/>
            <a:ext cx="4892090" cy="1170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defTabSz="457200">
              <a:lnSpc>
                <a:spcPts val="2800"/>
              </a:lnSpc>
              <a:defRPr sz="1200">
                <a:latin typeface="Times"/>
                <a:ea typeface="Times"/>
                <a:cs typeface="Times"/>
                <a:sym typeface="Times"/>
              </a:defRPr>
            </a:pPr>
            <a:r>
              <a:rPr b="1"/>
              <a:t>map</a:t>
            </a:r>
            <a:r>
              <a:t> —— 将集合中的元素通过某个 </a:t>
            </a:r>
            <a:r>
              <a:rPr b="1"/>
              <a:t>方法转换</a:t>
            </a:r>
            <a:r>
              <a:t> 后的结果存到一个集合中;</a:t>
            </a:r>
          </a:p>
          <a:p>
            <a:pPr defTabSz="457200">
              <a:lnSpc>
                <a:spcPts val="2800"/>
              </a:lnSpc>
              <a:defRPr sz="1200">
                <a:latin typeface="Times"/>
                <a:ea typeface="Times"/>
                <a:cs typeface="Times"/>
                <a:sym typeface="Times"/>
              </a:defRPr>
            </a:pPr>
            <a:r>
              <a:rPr b="1"/>
              <a:t>mapIndexed</a:t>
            </a:r>
            <a:r>
              <a:t> —— 除了得到 </a:t>
            </a:r>
            <a:r>
              <a:rPr b="1"/>
              <a:t>转换后的结果</a:t>
            </a:r>
            <a:r>
              <a:t> ，还可以拿到Index(下标);</a:t>
            </a:r>
          </a:p>
          <a:p>
            <a:pPr defTabSz="457200">
              <a:lnSpc>
                <a:spcPts val="2800"/>
              </a:lnSpc>
              <a:defRPr b="1" sz="1200">
                <a:latin typeface="Times"/>
                <a:ea typeface="Times"/>
                <a:cs typeface="Times"/>
                <a:sym typeface="Times"/>
              </a:defRPr>
            </a:pPr>
            <a:r>
              <a:t>mapNotNull</a:t>
            </a:r>
            <a:r>
              <a:rPr b="0"/>
              <a:t> —— 执行方法 </a:t>
            </a:r>
            <a:r>
              <a:t>转换前过滤掉</a:t>
            </a:r>
            <a:r>
              <a:rPr b="0"/>
              <a:t> 为 </a:t>
            </a:r>
            <a:r>
              <a:t>NULL</a:t>
            </a:r>
            <a:r>
              <a:rPr b="0"/>
              <a:t> 的元素</a:t>
            </a:r>
            <a:endParaRPr b="0"/>
          </a:p>
          <a:p>
            <a:pPr defTabSz="457200">
              <a:lnSpc>
                <a:spcPts val="2800"/>
              </a:lnSpc>
              <a:defRPr sz="1200">
                <a:latin typeface="Times"/>
                <a:ea typeface="Times"/>
                <a:cs typeface="Times"/>
                <a:sym typeface="Times"/>
              </a:defRPr>
            </a:pPr>
            <a:r>
              <a:rPr b="1"/>
              <a:t>flatMap</a:t>
            </a:r>
            <a:r>
              <a:t> —— </a:t>
            </a:r>
            <a:r>
              <a:rPr b="1"/>
              <a:t>合并两个集合</a:t>
            </a:r>
            <a:r>
              <a:t>，可以在合并的时候做些小动作；</a:t>
            </a:r>
          </a:p>
          <a:p>
            <a:pPr defTabSz="457200">
              <a:lnSpc>
                <a:spcPts val="2800"/>
              </a:lnSpc>
              <a:defRPr sz="1200">
                <a:latin typeface="Times"/>
                <a:ea typeface="Times"/>
                <a:cs typeface="Times"/>
                <a:sym typeface="Times"/>
              </a:defRPr>
            </a:pPr>
            <a:r>
              <a:rPr b="1"/>
              <a:t>groupBy</a:t>
            </a:r>
            <a:r>
              <a:t> —— 将集合中的元素</a:t>
            </a:r>
            <a:r>
              <a:rPr b="1"/>
              <a:t>按照某个条件分组</a:t>
            </a:r>
            <a:r>
              <a:t>，返回Map；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push dir="r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reversed —— 相反顺序…"/>
          <p:cNvSpPr txBox="1"/>
          <p:nvPr/>
        </p:nvSpPr>
        <p:spPr>
          <a:xfrm>
            <a:off x="1681691" y="1443056"/>
            <a:ext cx="5350734" cy="1170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  <a:r>
              <a:rPr b="1"/>
              <a:t>reversed</a:t>
            </a:r>
            <a:r>
              <a:t> —— 相反顺序</a:t>
            </a:r>
          </a:p>
          <a:p>
            <a:pPr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  <a:r>
              <a:rPr b="1"/>
              <a:t>sorted</a:t>
            </a:r>
            <a:r>
              <a:t> —— 自然排序(升序)</a:t>
            </a:r>
          </a:p>
          <a:p>
            <a:pPr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  <a:r>
              <a:rPr b="1"/>
              <a:t>sortedBy</a:t>
            </a:r>
            <a:r>
              <a:t> —— 根据方法处理结果进行自然(升序)排序</a:t>
            </a:r>
          </a:p>
          <a:p>
            <a:pPr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  <a:r>
              <a:rPr b="1"/>
              <a:t>sortedDescending</a:t>
            </a:r>
            <a:r>
              <a:t> —— 降序排序</a:t>
            </a:r>
          </a:p>
          <a:p>
            <a:pPr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  <a:r>
              <a:rPr b="1"/>
              <a:t>sortedByDescending</a:t>
            </a:r>
            <a:r>
              <a:t> —— 根据方法处理结果进行降序排序</a:t>
            </a:r>
          </a:p>
        </p:txBody>
      </p:sp>
      <p:sp>
        <p:nvSpPr>
          <p:cNvPr id="111" name="顺序操作符"/>
          <p:cNvSpPr txBox="1"/>
          <p:nvPr/>
        </p:nvSpPr>
        <p:spPr>
          <a:xfrm>
            <a:off x="3415423" y="278304"/>
            <a:ext cx="1310641" cy="421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defTabSz="457200">
              <a:lnSpc>
                <a:spcPts val="5900"/>
              </a:lnSpc>
              <a:spcBef>
                <a:spcPts val="1500"/>
              </a:spcBef>
              <a:defRPr b="1" sz="1900">
                <a:solidFill>
                  <a:srgbClr val="2F2F2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顺序操作符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push dir="r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zip —— 两个集合按照下标组合成一个个的Pair塞到集合中返回…"/>
          <p:cNvSpPr txBox="1"/>
          <p:nvPr/>
        </p:nvSpPr>
        <p:spPr>
          <a:xfrm>
            <a:off x="2245312" y="872958"/>
            <a:ext cx="4244342" cy="1221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lvl="1" indent="228600" defTabSz="457200">
              <a:lnSpc>
                <a:spcPts val="3200"/>
              </a:lnSpc>
              <a:defRPr b="1" sz="1200">
                <a:solidFill>
                  <a:srgbClr val="24292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zip —— 两个集合按照下标组合成一个个的Pair塞到集合中返回</a:t>
            </a:r>
          </a:p>
          <a:p>
            <a:pPr lvl="1" indent="228600" defTabSz="457200">
              <a:lnSpc>
                <a:spcPts val="3200"/>
              </a:lnSpc>
              <a:defRPr b="1" sz="1200">
                <a:solidFill>
                  <a:srgbClr val="24292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partition —— 根据判断条件是否成立，拆分成两个 Pair</a:t>
            </a:r>
          </a:p>
          <a:p>
            <a:pPr lvl="1" indent="228600" defTabSz="457200">
              <a:lnSpc>
                <a:spcPts val="3200"/>
              </a:lnSpc>
              <a:defRPr b="1" sz="1200">
                <a:solidFill>
                  <a:srgbClr val="24292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plus —— 合并两个List，可以用"+"替代</a:t>
            </a:r>
          </a:p>
          <a:p>
            <a:pPr lvl="1" indent="228600" defTabSz="457200">
              <a:lnSpc>
                <a:spcPts val="3200"/>
              </a:lnSpc>
              <a:defRPr b="1" sz="1200">
                <a:solidFill>
                  <a:srgbClr val="24292E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unzip —— 将包含多个Pair的List 转换成 含List的Pair</a:t>
            </a:r>
          </a:p>
        </p:txBody>
      </p:sp>
      <p:sp>
        <p:nvSpPr>
          <p:cNvPr id="114" name="生产操作符"/>
          <p:cNvSpPr txBox="1"/>
          <p:nvPr/>
        </p:nvSpPr>
        <p:spPr>
          <a:xfrm>
            <a:off x="3630366" y="329104"/>
            <a:ext cx="1183641" cy="396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defTabSz="457200">
              <a:lnSpc>
                <a:spcPts val="5700"/>
              </a:lnSpc>
              <a:spcBef>
                <a:spcPts val="1500"/>
              </a:spcBef>
              <a:defRPr b="1" sz="1700">
                <a:solidFill>
                  <a:srgbClr val="2F2F2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生产操作符</a:t>
            </a:r>
          </a:p>
        </p:txBody>
      </p:sp>
      <p:sp>
        <p:nvSpPr>
          <p:cNvPr id="115" name="val list1= listOf(1,2,3,4,5,6,7)…"/>
          <p:cNvSpPr txBox="1"/>
          <p:nvPr/>
        </p:nvSpPr>
        <p:spPr>
          <a:xfrm>
            <a:off x="258525" y="2434468"/>
            <a:ext cx="3322301" cy="2186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lvl="1"/>
            <a:r>
              <a:t>val list1= listOf(1,2,3,4,5,6,7)</a:t>
            </a:r>
          </a:p>
          <a:p>
            <a:pPr/>
            <a:r>
              <a:t>        val list2= listOf(7,8,9,10,11,12)</a:t>
            </a:r>
          </a:p>
          <a:p>
            <a:pPr/>
            <a:r>
              <a:t>        val list3= listOf(“one","two","three","four")</a:t>
            </a:r>
          </a:p>
          <a:p>
            <a:pPr/>
          </a:p>
          <a:p>
            <a:pPr/>
            <a:r>
              <a:t>        println(list1.zip(list3))</a:t>
            </a:r>
          </a:p>
          <a:p>
            <a:pPr/>
            <a:r>
              <a:t>        println(list1.partition { it&gt;3})</a:t>
            </a:r>
          </a:p>
          <a:p>
            <a:pPr/>
            <a:r>
              <a:t>        println(list1.plus(list2))</a:t>
            </a:r>
          </a:p>
          <a:p>
            <a:pPr/>
            <a:r>
              <a:t>        println(listOf(Pair(1, 2), Pair(11, 22)</a:t>
            </a:r>
          </a:p>
          <a:p>
            <a:pPr/>
            <a:r>
              <a:t>                ,Pair(111, 222),Pair(1111, 2222)</a:t>
            </a:r>
          </a:p>
          <a:p>
            <a:pPr/>
            <a:r>
              <a:t>                ,Pair(11111, 22222))</a:t>
            </a:r>
          </a:p>
          <a:p>
            <a:pPr/>
            <a:r>
              <a:t>                .unzip())</a:t>
            </a:r>
          </a:p>
        </p:txBody>
      </p:sp>
      <p:sp>
        <p:nvSpPr>
          <p:cNvPr id="116" name="[(1, one), (2, two), (3, three), (4, four)]…"/>
          <p:cNvSpPr txBox="1"/>
          <p:nvPr/>
        </p:nvSpPr>
        <p:spPr>
          <a:xfrm>
            <a:off x="3403911" y="3200361"/>
            <a:ext cx="5058779" cy="802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defTabSz="457200">
              <a:lnSpc>
                <a:spcPts val="2800"/>
              </a:lnSpc>
              <a:defRPr sz="1200">
                <a:latin typeface="Menlo"/>
                <a:ea typeface="Menlo"/>
                <a:cs typeface="Menlo"/>
                <a:sym typeface="Menlo"/>
              </a:defRPr>
            </a:pPr>
            <a:r>
              <a:t>[(1, one), (2, two), (3, three), (4, four)]</a:t>
            </a:r>
          </a:p>
          <a:p>
            <a:pPr defTabSz="457200">
              <a:lnSpc>
                <a:spcPts val="2800"/>
              </a:lnSpc>
              <a:defRPr sz="1200">
                <a:latin typeface="Menlo"/>
                <a:ea typeface="Menlo"/>
                <a:cs typeface="Menlo"/>
                <a:sym typeface="Menlo"/>
              </a:defRPr>
            </a:pPr>
            <a:r>
              <a:t>([4, 5, 6, 7], [1, 2, 3])</a:t>
            </a:r>
          </a:p>
          <a:p>
            <a:pPr defTabSz="457200">
              <a:lnSpc>
                <a:spcPts val="2800"/>
              </a:lnSpc>
              <a:defRPr sz="1200">
                <a:latin typeface="Menlo"/>
                <a:ea typeface="Menlo"/>
                <a:cs typeface="Menlo"/>
                <a:sym typeface="Menlo"/>
              </a:defRPr>
            </a:pPr>
            <a:r>
              <a:t>[1, 2, 3, 4, 5, 6, 7, 7, 8, 9, 10, 11, 12]</a:t>
            </a:r>
          </a:p>
          <a:p>
            <a:pPr defTabSz="457200">
              <a:lnSpc>
                <a:spcPts val="2800"/>
              </a:lnSpc>
              <a:defRPr sz="1200">
                <a:latin typeface="Menlo"/>
                <a:ea typeface="Menlo"/>
                <a:cs typeface="Menlo"/>
                <a:sym typeface="Menlo"/>
              </a:defRPr>
            </a:pPr>
            <a:r>
              <a:t>([1, 11, 111, 1111, 11111], [2, 22, 222, 2222, 22222])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push dir="r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有一些常见的属性类型，虽然我们可以在每次需要的时候手动实现它们， 但是如果能够为大家把他们只实现一次并放入一个库会更好。例如包括：…"/>
          <p:cNvSpPr txBox="1"/>
          <p:nvPr/>
        </p:nvSpPr>
        <p:spPr>
          <a:xfrm>
            <a:off x="1798118" y="1004216"/>
            <a:ext cx="5350734" cy="3723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457200">
              <a:spcBef>
                <a:spcPts val="1500"/>
              </a:spcBef>
              <a:defRPr sz="1200">
                <a:solidFill>
                  <a:srgbClr val="333333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有一些常见的属性类型，虽然我们可以在每次需要的时候手动实现它们， 但是如果能够为大家把他们只实现一次并放入一个库会更好。例如包括：</a:t>
            </a:r>
          </a:p>
          <a:p>
            <a:pPr defTabSz="457200">
              <a:spcBef>
                <a:spcPts val="1500"/>
              </a:spcBef>
              <a:defRPr sz="1200">
                <a:solidFill>
                  <a:srgbClr val="333333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延迟属性（lazy properties）: 其值只在首次访问时计算；</a:t>
            </a:r>
          </a:p>
          <a:p>
            <a:pPr defTabSz="457200">
              <a:spcBef>
                <a:spcPts val="1500"/>
              </a:spcBef>
              <a:defRPr sz="1200">
                <a:solidFill>
                  <a:srgbClr val="333333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可观察属性（observable properties）: 监听器会收到有关此属性变更的通知；</a:t>
            </a:r>
          </a:p>
          <a:p>
            <a:pPr defTabSz="457200">
              <a:spcBef>
                <a:spcPts val="1500"/>
              </a:spcBef>
              <a:defRPr sz="1200">
                <a:solidFill>
                  <a:srgbClr val="333333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把多个属性储存在一个映射（map）中，而不是每个存在单独的字段中。</a:t>
            </a:r>
          </a:p>
          <a:p>
            <a:pPr defTabSz="457200">
              <a:spcBef>
                <a:spcPts val="1500"/>
              </a:spcBef>
              <a:defRPr sz="1200">
                <a:solidFill>
                  <a:srgbClr val="333333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为了涵盖这些（以及其他）情况，Kotlin 支持 委托属性:</a:t>
            </a:r>
          </a:p>
          <a:p>
            <a:pPr defTabSz="457200">
              <a:spcBef>
                <a:spcPts val="1500"/>
              </a:spcBef>
              <a:defRPr sz="1200">
                <a:solidFill>
                  <a:srgbClr val="333333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  <a:p>
            <a:pPr defTabSz="457200">
              <a:lnSpc>
                <a:spcPts val="3800"/>
              </a:lnSpc>
              <a:defRPr sz="1400">
                <a:latin typeface="Consolas"/>
                <a:ea typeface="Consolas"/>
                <a:cs typeface="Consolas"/>
                <a:sym typeface="Consolas"/>
              </a:defRPr>
            </a:pPr>
            <a:r>
              <a:rPr b="1">
                <a:solidFill>
                  <a:srgbClr val="0037B3"/>
                </a:solidFill>
              </a:rPr>
              <a:t>class</a:t>
            </a:r>
            <a:r>
              <a:t> Example {</a:t>
            </a:r>
          </a:p>
          <a:p>
            <a:pPr defTabSz="457200">
              <a:lnSpc>
                <a:spcPts val="3800"/>
              </a:lnSpc>
              <a:defRPr sz="1400">
                <a:latin typeface="Consolas"/>
                <a:ea typeface="Consolas"/>
                <a:cs typeface="Consolas"/>
                <a:sym typeface="Consolas"/>
              </a:defRPr>
            </a:pPr>
            <a:r>
              <a:t>    </a:t>
            </a:r>
            <a:r>
              <a:rPr b="1">
                <a:solidFill>
                  <a:srgbClr val="0037B3"/>
                </a:solidFill>
              </a:rPr>
              <a:t>var</a:t>
            </a:r>
            <a:r>
              <a:t> p: String </a:t>
            </a:r>
            <a:r>
              <a:rPr b="1">
                <a:solidFill>
                  <a:srgbClr val="0037B3"/>
                </a:solidFill>
              </a:rPr>
              <a:t>by</a:t>
            </a:r>
            <a:r>
              <a:t> Delegate()</a:t>
            </a:r>
          </a:p>
          <a:p>
            <a:pPr defTabSz="457200">
              <a:lnSpc>
                <a:spcPts val="3800"/>
              </a:lnSpc>
              <a:defRPr sz="1400">
                <a:latin typeface="Consolas"/>
                <a:ea typeface="Consolas"/>
                <a:cs typeface="Consolas"/>
                <a:sym typeface="Consolas"/>
              </a:defRPr>
            </a:pPr>
            <a:r>
              <a:t>}</a:t>
            </a:r>
          </a:p>
        </p:txBody>
      </p:sp>
      <p:sp>
        <p:nvSpPr>
          <p:cNvPr id="119" name="委托属性"/>
          <p:cNvSpPr txBox="1"/>
          <p:nvPr/>
        </p:nvSpPr>
        <p:spPr>
          <a:xfrm>
            <a:off x="3415423" y="278304"/>
            <a:ext cx="1221741" cy="472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defTabSz="457200">
              <a:lnSpc>
                <a:spcPts val="5900"/>
              </a:lnSpc>
              <a:spcBef>
                <a:spcPts val="3000"/>
              </a:spcBef>
              <a:defRPr sz="2200">
                <a:solidFill>
                  <a:srgbClr val="33333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委托属性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push dir="r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val lazyValue: String by Delegates.lazy {…"/>
          <p:cNvSpPr txBox="1"/>
          <p:nvPr/>
        </p:nvSpPr>
        <p:spPr>
          <a:xfrm>
            <a:off x="1957157" y="1212735"/>
            <a:ext cx="7066599" cy="1859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457200">
              <a:lnSpc>
                <a:spcPct val="20000"/>
              </a:lnSpc>
              <a:spcBef>
                <a:spcPts val="1500"/>
              </a:spcBef>
              <a:defRPr sz="1200">
                <a:solidFill>
                  <a:srgbClr val="333333"/>
                </a:solidFill>
                <a:latin typeface="方正兰亭黑_GBK"/>
                <a:ea typeface="方正兰亭黑_GBK"/>
                <a:cs typeface="方正兰亭黑_GBK"/>
                <a:sym typeface="方正兰亭黑_GBK"/>
              </a:defRPr>
            </a:pPr>
            <a:r>
              <a:t>val lazyValue: String by Delegates.</a:t>
            </a:r>
            <a:r>
              <a:rPr b="1">
                <a:solidFill>
                  <a:srgbClr val="FF6642"/>
                </a:solidFill>
              </a:rPr>
              <a:t>lazy</a:t>
            </a:r>
            <a:r>
              <a:t> {</a:t>
            </a:r>
          </a:p>
          <a:p>
            <a:pPr defTabSz="457200">
              <a:lnSpc>
                <a:spcPct val="20000"/>
              </a:lnSpc>
              <a:spcBef>
                <a:spcPts val="1500"/>
              </a:spcBef>
              <a:defRPr sz="1200">
                <a:solidFill>
                  <a:srgbClr val="333333"/>
                </a:solidFill>
                <a:latin typeface="方正兰亭黑_GBK"/>
                <a:ea typeface="方正兰亭黑_GBK"/>
                <a:cs typeface="方正兰亭黑_GBK"/>
                <a:sym typeface="方正兰亭黑_GBK"/>
              </a:defRPr>
            </a:pPr>
            <a:r>
              <a:t>    println("computed!")</a:t>
            </a:r>
          </a:p>
          <a:p>
            <a:pPr defTabSz="457200">
              <a:lnSpc>
                <a:spcPct val="20000"/>
              </a:lnSpc>
              <a:spcBef>
                <a:spcPts val="1500"/>
              </a:spcBef>
              <a:defRPr sz="1200">
                <a:solidFill>
                  <a:srgbClr val="333333"/>
                </a:solidFill>
                <a:latin typeface="方正兰亭黑_GBK"/>
                <a:ea typeface="方正兰亭黑_GBK"/>
                <a:cs typeface="方正兰亭黑_GBK"/>
                <a:sym typeface="方正兰亭黑_GBK"/>
              </a:defRPr>
            </a:pPr>
            <a:r>
              <a:t>    “Hello”    //在kotlin的lamdba表达式中如果没有显式的 return 语句，那么最后一个表达式就是返回的值</a:t>
            </a:r>
          </a:p>
          <a:p>
            <a:pPr defTabSz="457200">
              <a:lnSpc>
                <a:spcPct val="20000"/>
              </a:lnSpc>
              <a:spcBef>
                <a:spcPts val="1500"/>
              </a:spcBef>
              <a:defRPr sz="1200">
                <a:solidFill>
                  <a:srgbClr val="333333"/>
                </a:solidFill>
                <a:latin typeface="方正兰亭黑_GBK"/>
                <a:ea typeface="方正兰亭黑_GBK"/>
                <a:cs typeface="方正兰亭黑_GBK"/>
                <a:sym typeface="方正兰亭黑_GBK"/>
              </a:defRPr>
            </a:pPr>
            <a:r>
              <a:t>}</a:t>
            </a:r>
          </a:p>
          <a:p>
            <a:pPr defTabSz="457200">
              <a:lnSpc>
                <a:spcPct val="20000"/>
              </a:lnSpc>
              <a:spcBef>
                <a:spcPts val="1500"/>
              </a:spcBef>
              <a:defRPr sz="1200">
                <a:solidFill>
                  <a:srgbClr val="333333"/>
                </a:solidFill>
                <a:latin typeface="方正兰亭黑_GBK"/>
                <a:ea typeface="方正兰亭黑_GBK"/>
                <a:cs typeface="方正兰亭黑_GBK"/>
                <a:sym typeface="方正兰亭黑_GBK"/>
              </a:defRPr>
            </a:pPr>
            <a:r>
              <a:t>fun main(args: Array&lt;String&gt;) {</a:t>
            </a:r>
          </a:p>
          <a:p>
            <a:pPr defTabSz="457200">
              <a:lnSpc>
                <a:spcPct val="20000"/>
              </a:lnSpc>
              <a:spcBef>
                <a:spcPts val="1500"/>
              </a:spcBef>
              <a:defRPr sz="1200">
                <a:solidFill>
                  <a:srgbClr val="333333"/>
                </a:solidFill>
                <a:latin typeface="方正兰亭黑_GBK"/>
                <a:ea typeface="方正兰亭黑_GBK"/>
                <a:cs typeface="方正兰亭黑_GBK"/>
                <a:sym typeface="方正兰亭黑_GBK"/>
              </a:defRPr>
            </a:pPr>
            <a:r>
              <a:t>    println(lazyValue)</a:t>
            </a:r>
          </a:p>
          <a:p>
            <a:pPr defTabSz="457200">
              <a:lnSpc>
                <a:spcPct val="20000"/>
              </a:lnSpc>
              <a:spcBef>
                <a:spcPts val="1500"/>
              </a:spcBef>
              <a:defRPr sz="1200">
                <a:solidFill>
                  <a:srgbClr val="333333"/>
                </a:solidFill>
                <a:latin typeface="方正兰亭黑_GBK"/>
                <a:ea typeface="方正兰亭黑_GBK"/>
                <a:cs typeface="方正兰亭黑_GBK"/>
                <a:sym typeface="方正兰亭黑_GBK"/>
              </a:defRPr>
            </a:pPr>
            <a:r>
              <a:t>    println(lazyValue)</a:t>
            </a:r>
          </a:p>
          <a:p>
            <a:pPr defTabSz="457200">
              <a:lnSpc>
                <a:spcPct val="20000"/>
              </a:lnSpc>
              <a:spcBef>
                <a:spcPts val="1500"/>
              </a:spcBef>
              <a:defRPr sz="1200">
                <a:solidFill>
                  <a:srgbClr val="333333"/>
                </a:solidFill>
                <a:latin typeface="方正兰亭黑_GBK"/>
                <a:ea typeface="方正兰亭黑_GBK"/>
                <a:cs typeface="方正兰亭黑_GBK"/>
                <a:sym typeface="方正兰亭黑_GBK"/>
              </a:defRPr>
            </a:pPr>
            <a:r>
              <a:t>} </a:t>
            </a:r>
          </a:p>
        </p:txBody>
      </p:sp>
      <p:sp>
        <p:nvSpPr>
          <p:cNvPr id="122" name="延迟属性 Lazy"/>
          <p:cNvSpPr txBox="1"/>
          <p:nvPr/>
        </p:nvSpPr>
        <p:spPr>
          <a:xfrm>
            <a:off x="3415423" y="278304"/>
            <a:ext cx="1646081" cy="421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defTabSz="457200">
              <a:lnSpc>
                <a:spcPts val="4400"/>
              </a:lnSpc>
              <a:spcBef>
                <a:spcPts val="1500"/>
              </a:spcBef>
              <a:defRPr sz="1900">
                <a:solidFill>
                  <a:srgbClr val="33333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延迟属性 Lazy</a:t>
            </a:r>
          </a:p>
        </p:txBody>
      </p:sp>
      <p:sp>
        <p:nvSpPr>
          <p:cNvPr id="123" name="输出:…"/>
          <p:cNvSpPr txBox="1"/>
          <p:nvPr/>
        </p:nvSpPr>
        <p:spPr>
          <a:xfrm>
            <a:off x="2341629" y="3396732"/>
            <a:ext cx="1021666" cy="840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defTabSz="457200">
              <a:lnSpc>
                <a:spcPts val="2800"/>
              </a:lnSpc>
              <a:defRPr sz="1200">
                <a:latin typeface="Menlo"/>
                <a:ea typeface="Menlo"/>
                <a:cs typeface="Menlo"/>
                <a:sym typeface="Menlo"/>
              </a:defRPr>
            </a:pPr>
            <a:r>
              <a:t>输出:</a:t>
            </a:r>
          </a:p>
          <a:p>
            <a:pPr defTabSz="457200">
              <a:lnSpc>
                <a:spcPts val="2800"/>
              </a:lnSpc>
              <a:defRPr sz="1200">
                <a:latin typeface="Menlo"/>
                <a:ea typeface="Menlo"/>
                <a:cs typeface="Menlo"/>
                <a:sym typeface="Menlo"/>
              </a:defRPr>
            </a:pPr>
            <a:r>
              <a:t>computed!</a:t>
            </a:r>
          </a:p>
          <a:p>
            <a:pPr defTabSz="457200">
              <a:lnSpc>
                <a:spcPts val="2800"/>
              </a:lnSpc>
              <a:defRPr sz="1200">
                <a:latin typeface="Menlo"/>
                <a:ea typeface="Menlo"/>
                <a:cs typeface="Menlo"/>
                <a:sym typeface="Menlo"/>
              </a:defRPr>
            </a:pPr>
            <a:r>
              <a:t>Hello</a:t>
            </a:r>
          </a:p>
          <a:p>
            <a:pPr defTabSz="457200">
              <a:lnSpc>
                <a:spcPts val="2800"/>
              </a:lnSpc>
              <a:defRPr sz="1200">
                <a:latin typeface="Menlo"/>
                <a:ea typeface="Menlo"/>
                <a:cs typeface="Menlo"/>
                <a:sym typeface="Menlo"/>
              </a:defRPr>
            </a:pPr>
            <a:r>
              <a:t>Hello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push dir="r"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class User {…"/>
          <p:cNvSpPr txBox="1"/>
          <p:nvPr/>
        </p:nvSpPr>
        <p:spPr>
          <a:xfrm>
            <a:off x="2219046" y="1120643"/>
            <a:ext cx="5350734" cy="2560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457200">
              <a:lnSpc>
                <a:spcPct val="10000"/>
              </a:lnSpc>
              <a:spcBef>
                <a:spcPts val="1500"/>
              </a:spcBef>
              <a:defRPr sz="1200">
                <a:solidFill>
                  <a:srgbClr val="333333"/>
                </a:solidFill>
                <a:latin typeface="方正兰亭黑_GBK"/>
                <a:ea typeface="方正兰亭黑_GBK"/>
                <a:cs typeface="方正兰亭黑_GBK"/>
                <a:sym typeface="方正兰亭黑_GBK"/>
              </a:defRPr>
            </a:pPr>
            <a:r>
              <a:t>class User {</a:t>
            </a:r>
          </a:p>
          <a:p>
            <a:pPr defTabSz="457200">
              <a:lnSpc>
                <a:spcPct val="10000"/>
              </a:lnSpc>
              <a:spcBef>
                <a:spcPts val="1500"/>
              </a:spcBef>
              <a:defRPr sz="1200">
                <a:solidFill>
                  <a:srgbClr val="333333"/>
                </a:solidFill>
                <a:latin typeface="方正兰亭黑_GBK"/>
                <a:ea typeface="方正兰亭黑_GBK"/>
                <a:cs typeface="方正兰亭黑_GBK"/>
                <a:sym typeface="方正兰亭黑_GBK"/>
              </a:defRPr>
            </a:pPr>
            <a:r>
              <a:t>    var name: String by Delegates.observable("&lt;no name&gt;") {</a:t>
            </a:r>
          </a:p>
          <a:p>
            <a:pPr defTabSz="457200">
              <a:lnSpc>
                <a:spcPct val="10000"/>
              </a:lnSpc>
              <a:spcBef>
                <a:spcPts val="1500"/>
              </a:spcBef>
              <a:defRPr sz="1200">
                <a:solidFill>
                  <a:srgbClr val="333333"/>
                </a:solidFill>
                <a:latin typeface="方正兰亭黑_GBK"/>
                <a:ea typeface="方正兰亭黑_GBK"/>
                <a:cs typeface="方正兰亭黑_GBK"/>
                <a:sym typeface="方正兰亭黑_GBK"/>
              </a:defRPr>
            </a:pPr>
            <a:r>
              <a:t>        prop, old, new -&gt;</a:t>
            </a:r>
          </a:p>
          <a:p>
            <a:pPr defTabSz="457200">
              <a:lnSpc>
                <a:spcPct val="10000"/>
              </a:lnSpc>
              <a:spcBef>
                <a:spcPts val="1500"/>
              </a:spcBef>
              <a:defRPr sz="1200">
                <a:solidFill>
                  <a:srgbClr val="333333"/>
                </a:solidFill>
                <a:latin typeface="方正兰亭黑_GBK"/>
                <a:ea typeface="方正兰亭黑_GBK"/>
                <a:cs typeface="方正兰亭黑_GBK"/>
                <a:sym typeface="方正兰亭黑_GBK"/>
              </a:defRPr>
            </a:pPr>
            <a:r>
              <a:t>        println("$old -&gt; $new")</a:t>
            </a:r>
          </a:p>
          <a:p>
            <a:pPr defTabSz="457200">
              <a:lnSpc>
                <a:spcPct val="10000"/>
              </a:lnSpc>
              <a:spcBef>
                <a:spcPts val="1500"/>
              </a:spcBef>
              <a:defRPr sz="1200">
                <a:solidFill>
                  <a:srgbClr val="333333"/>
                </a:solidFill>
                <a:latin typeface="方正兰亭黑_GBK"/>
                <a:ea typeface="方正兰亭黑_GBK"/>
                <a:cs typeface="方正兰亭黑_GBK"/>
                <a:sym typeface="方正兰亭黑_GBK"/>
              </a:defRPr>
            </a:pPr>
            <a:r>
              <a:t>    }</a:t>
            </a:r>
          </a:p>
          <a:p>
            <a:pPr defTabSz="457200">
              <a:lnSpc>
                <a:spcPct val="10000"/>
              </a:lnSpc>
              <a:spcBef>
                <a:spcPts val="1500"/>
              </a:spcBef>
              <a:defRPr sz="1200">
                <a:solidFill>
                  <a:srgbClr val="333333"/>
                </a:solidFill>
                <a:latin typeface="方正兰亭黑_GBK"/>
                <a:ea typeface="方正兰亭黑_GBK"/>
                <a:cs typeface="方正兰亭黑_GBK"/>
                <a:sym typeface="方正兰亭黑_GBK"/>
              </a:defRPr>
            </a:pPr>
            <a:r>
              <a:t>}</a:t>
            </a:r>
          </a:p>
          <a:p>
            <a:pPr defTabSz="457200">
              <a:lnSpc>
                <a:spcPct val="10000"/>
              </a:lnSpc>
              <a:spcBef>
                <a:spcPts val="1500"/>
              </a:spcBef>
              <a:defRPr sz="1200">
                <a:solidFill>
                  <a:srgbClr val="333333"/>
                </a:solidFill>
                <a:latin typeface="方正兰亭黑_GBK"/>
                <a:ea typeface="方正兰亭黑_GBK"/>
                <a:cs typeface="方正兰亭黑_GBK"/>
                <a:sym typeface="方正兰亭黑_GBK"/>
              </a:defRPr>
            </a:pPr>
          </a:p>
          <a:p>
            <a:pPr defTabSz="457200">
              <a:lnSpc>
                <a:spcPct val="10000"/>
              </a:lnSpc>
              <a:spcBef>
                <a:spcPts val="1500"/>
              </a:spcBef>
              <a:defRPr sz="1200">
                <a:solidFill>
                  <a:srgbClr val="333333"/>
                </a:solidFill>
                <a:latin typeface="方正兰亭黑_GBK"/>
                <a:ea typeface="方正兰亭黑_GBK"/>
                <a:cs typeface="方正兰亭黑_GBK"/>
                <a:sym typeface="方正兰亭黑_GBK"/>
              </a:defRPr>
            </a:pPr>
            <a:r>
              <a:t>fun main(args: Array&lt;String&gt;) {</a:t>
            </a:r>
          </a:p>
          <a:p>
            <a:pPr defTabSz="457200">
              <a:lnSpc>
                <a:spcPct val="10000"/>
              </a:lnSpc>
              <a:spcBef>
                <a:spcPts val="1500"/>
              </a:spcBef>
              <a:defRPr sz="1200">
                <a:solidFill>
                  <a:srgbClr val="333333"/>
                </a:solidFill>
                <a:latin typeface="方正兰亭黑_GBK"/>
                <a:ea typeface="方正兰亭黑_GBK"/>
                <a:cs typeface="方正兰亭黑_GBK"/>
                <a:sym typeface="方正兰亭黑_GBK"/>
              </a:defRPr>
            </a:pPr>
            <a:r>
              <a:t>    val user = User()</a:t>
            </a:r>
          </a:p>
          <a:p>
            <a:pPr defTabSz="457200">
              <a:lnSpc>
                <a:spcPct val="10000"/>
              </a:lnSpc>
              <a:spcBef>
                <a:spcPts val="1500"/>
              </a:spcBef>
              <a:defRPr sz="1200">
                <a:solidFill>
                  <a:srgbClr val="333333"/>
                </a:solidFill>
                <a:latin typeface="方正兰亭黑_GBK"/>
                <a:ea typeface="方正兰亭黑_GBK"/>
                <a:cs typeface="方正兰亭黑_GBK"/>
                <a:sym typeface="方正兰亭黑_GBK"/>
              </a:defRPr>
            </a:pPr>
            <a:r>
              <a:t>    user.name = "first"</a:t>
            </a:r>
          </a:p>
          <a:p>
            <a:pPr defTabSz="457200">
              <a:lnSpc>
                <a:spcPct val="10000"/>
              </a:lnSpc>
              <a:spcBef>
                <a:spcPts val="1500"/>
              </a:spcBef>
              <a:defRPr sz="1200">
                <a:solidFill>
                  <a:srgbClr val="333333"/>
                </a:solidFill>
                <a:latin typeface="方正兰亭黑_GBK"/>
                <a:ea typeface="方正兰亭黑_GBK"/>
                <a:cs typeface="方正兰亭黑_GBK"/>
                <a:sym typeface="方正兰亭黑_GBK"/>
              </a:defRPr>
            </a:pPr>
            <a:r>
              <a:t>    user.name = "second"</a:t>
            </a:r>
          </a:p>
          <a:p>
            <a:pPr defTabSz="457200">
              <a:lnSpc>
                <a:spcPct val="10000"/>
              </a:lnSpc>
              <a:spcBef>
                <a:spcPts val="1500"/>
              </a:spcBef>
              <a:defRPr sz="1200">
                <a:solidFill>
                  <a:srgbClr val="333333"/>
                </a:solidFill>
                <a:latin typeface="方正兰亭黑_GBK"/>
                <a:ea typeface="方正兰亭黑_GBK"/>
                <a:cs typeface="方正兰亭黑_GBK"/>
                <a:sym typeface="方正兰亭黑_GBK"/>
              </a:defRPr>
            </a:pPr>
            <a:r>
              <a:t>}</a:t>
            </a:r>
          </a:p>
        </p:txBody>
      </p:sp>
      <p:sp>
        <p:nvSpPr>
          <p:cNvPr id="126" name="观察者:它有三个参数：被赋值的属性、旧值和新值"/>
          <p:cNvSpPr txBox="1"/>
          <p:nvPr/>
        </p:nvSpPr>
        <p:spPr>
          <a:xfrm>
            <a:off x="2170550" y="497337"/>
            <a:ext cx="6045638" cy="459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defTabSz="457200">
              <a:lnSpc>
                <a:spcPts val="4700"/>
              </a:lnSpc>
              <a:spcBef>
                <a:spcPts val="1500"/>
              </a:spcBef>
              <a:defRPr sz="2100">
                <a:solidFill>
                  <a:srgbClr val="33333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观察者:它有三个参数：被赋值的属性、旧值和新值</a:t>
            </a:r>
          </a:p>
        </p:txBody>
      </p:sp>
      <p:sp>
        <p:nvSpPr>
          <p:cNvPr id="127" name="输出:…"/>
          <p:cNvSpPr txBox="1"/>
          <p:nvPr/>
        </p:nvSpPr>
        <p:spPr>
          <a:xfrm>
            <a:off x="2368497" y="3844528"/>
            <a:ext cx="1847439" cy="662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defTabSz="457200">
              <a:lnSpc>
                <a:spcPts val="2800"/>
              </a:lnSpc>
              <a:defRPr sz="1200">
                <a:latin typeface="Menlo"/>
                <a:ea typeface="Menlo"/>
                <a:cs typeface="Menlo"/>
                <a:sym typeface="Menlo"/>
              </a:defRPr>
            </a:pPr>
            <a:r>
              <a:t>输出:</a:t>
            </a:r>
          </a:p>
          <a:p>
            <a:pPr defTabSz="457200">
              <a:lnSpc>
                <a:spcPts val="2800"/>
              </a:lnSpc>
              <a:defRPr sz="1200">
                <a:latin typeface="Menlo"/>
                <a:ea typeface="Menlo"/>
                <a:cs typeface="Menlo"/>
                <a:sym typeface="Menlo"/>
              </a:defRPr>
            </a:pPr>
            <a:r>
              <a:t>&lt;no name&gt; -&gt; first</a:t>
            </a:r>
          </a:p>
          <a:p>
            <a:pPr defTabSz="457200">
              <a:lnSpc>
                <a:spcPts val="2800"/>
              </a:lnSpc>
              <a:defRPr sz="1200">
                <a:latin typeface="Menlo"/>
                <a:ea typeface="Menlo"/>
                <a:cs typeface="Menlo"/>
                <a:sym typeface="Menlo"/>
              </a:defRPr>
            </a:pPr>
            <a:r>
              <a:t>first -&gt; second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push dir="r"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class User(val map: Map&lt;String, Any?&gt;) {…"/>
          <p:cNvSpPr txBox="1"/>
          <p:nvPr/>
        </p:nvSpPr>
        <p:spPr>
          <a:xfrm>
            <a:off x="2639975" y="1187450"/>
            <a:ext cx="5350734" cy="2768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457200">
              <a:lnSpc>
                <a:spcPct val="10000"/>
              </a:lnSpc>
              <a:spcBef>
                <a:spcPts val="1500"/>
              </a:spcBef>
              <a:defRPr sz="1200">
                <a:solidFill>
                  <a:srgbClr val="333333"/>
                </a:solidFill>
                <a:latin typeface="方正兰亭黑_GBK"/>
                <a:ea typeface="方正兰亭黑_GBK"/>
                <a:cs typeface="方正兰亭黑_GBK"/>
                <a:sym typeface="方正兰亭黑_GBK"/>
              </a:defRPr>
            </a:pPr>
            <a:r>
              <a:t>class User(val map: Map&lt;String, Any?&gt;) {</a:t>
            </a:r>
          </a:p>
          <a:p>
            <a:pPr defTabSz="457200">
              <a:lnSpc>
                <a:spcPct val="10000"/>
              </a:lnSpc>
              <a:spcBef>
                <a:spcPts val="1500"/>
              </a:spcBef>
              <a:defRPr sz="1200">
                <a:solidFill>
                  <a:srgbClr val="333333"/>
                </a:solidFill>
                <a:latin typeface="方正兰亭黑_GBK"/>
                <a:ea typeface="方正兰亭黑_GBK"/>
                <a:cs typeface="方正兰亭黑_GBK"/>
                <a:sym typeface="方正兰亭黑_GBK"/>
              </a:defRPr>
            </a:pPr>
            <a:r>
              <a:t>    val name: String by map</a:t>
            </a:r>
          </a:p>
          <a:p>
            <a:pPr defTabSz="457200">
              <a:lnSpc>
                <a:spcPct val="10000"/>
              </a:lnSpc>
              <a:spcBef>
                <a:spcPts val="1500"/>
              </a:spcBef>
              <a:defRPr sz="1200">
                <a:solidFill>
                  <a:srgbClr val="333333"/>
                </a:solidFill>
                <a:latin typeface="方正兰亭黑_GBK"/>
                <a:ea typeface="方正兰亭黑_GBK"/>
                <a:cs typeface="方正兰亭黑_GBK"/>
                <a:sym typeface="方正兰亭黑_GBK"/>
              </a:defRPr>
            </a:pPr>
            <a:r>
              <a:t>    val age: Int     by map</a:t>
            </a:r>
          </a:p>
          <a:p>
            <a:pPr defTabSz="457200">
              <a:lnSpc>
                <a:spcPct val="10000"/>
              </a:lnSpc>
              <a:spcBef>
                <a:spcPts val="1500"/>
              </a:spcBef>
              <a:defRPr sz="1200">
                <a:solidFill>
                  <a:srgbClr val="333333"/>
                </a:solidFill>
                <a:latin typeface="方正兰亭黑_GBK"/>
                <a:ea typeface="方正兰亭黑_GBK"/>
                <a:cs typeface="方正兰亭黑_GBK"/>
                <a:sym typeface="方正兰亭黑_GBK"/>
              </a:defRPr>
            </a:pPr>
            <a:r>
              <a:t>} </a:t>
            </a:r>
          </a:p>
          <a:p>
            <a:pPr defTabSz="457200">
              <a:lnSpc>
                <a:spcPct val="10000"/>
              </a:lnSpc>
              <a:spcBef>
                <a:spcPts val="1500"/>
              </a:spcBef>
              <a:defRPr sz="1200">
                <a:solidFill>
                  <a:srgbClr val="333333"/>
                </a:solidFill>
                <a:latin typeface="方正兰亭黑_GBK"/>
                <a:ea typeface="方正兰亭黑_GBK"/>
                <a:cs typeface="方正兰亭黑_GBK"/>
                <a:sym typeface="方正兰亭黑_GBK"/>
              </a:defRPr>
            </a:pPr>
          </a:p>
          <a:p>
            <a:pPr defTabSz="457200">
              <a:lnSpc>
                <a:spcPct val="10000"/>
              </a:lnSpc>
              <a:spcBef>
                <a:spcPts val="1500"/>
              </a:spcBef>
              <a:defRPr sz="1200">
                <a:solidFill>
                  <a:srgbClr val="333333"/>
                </a:solidFill>
                <a:latin typeface="方正兰亭黑_GBK"/>
                <a:ea typeface="方正兰亭黑_GBK"/>
                <a:cs typeface="方正兰亭黑_GBK"/>
                <a:sym typeface="方正兰亭黑_GBK"/>
              </a:defRPr>
            </a:pPr>
            <a:r>
              <a:t>fun main(args: Array&lt;String&gt;) {</a:t>
            </a:r>
          </a:p>
          <a:p>
            <a:pPr defTabSz="457200">
              <a:lnSpc>
                <a:spcPct val="10000"/>
              </a:lnSpc>
              <a:spcBef>
                <a:spcPts val="1500"/>
              </a:spcBef>
              <a:defRPr sz="1200">
                <a:solidFill>
                  <a:srgbClr val="333333"/>
                </a:solidFill>
                <a:latin typeface="方正兰亭黑_GBK"/>
                <a:ea typeface="方正兰亭黑_GBK"/>
                <a:cs typeface="方正兰亭黑_GBK"/>
                <a:sym typeface="方正兰亭黑_GBK"/>
              </a:defRPr>
            </a:pPr>
            <a:r>
              <a:t>   val user = User(mapOf(</a:t>
            </a:r>
          </a:p>
          <a:p>
            <a:pPr defTabSz="457200">
              <a:lnSpc>
                <a:spcPct val="10000"/>
              </a:lnSpc>
              <a:spcBef>
                <a:spcPts val="1500"/>
              </a:spcBef>
              <a:defRPr sz="1200">
                <a:solidFill>
                  <a:srgbClr val="333333"/>
                </a:solidFill>
                <a:latin typeface="方正兰亭黑_GBK"/>
                <a:ea typeface="方正兰亭黑_GBK"/>
                <a:cs typeface="方正兰亭黑_GBK"/>
                <a:sym typeface="方正兰亭黑_GBK"/>
              </a:defRPr>
            </a:pPr>
            <a:r>
              <a:t>    "name" to "John Doe",</a:t>
            </a:r>
          </a:p>
          <a:p>
            <a:pPr defTabSz="457200">
              <a:lnSpc>
                <a:spcPct val="10000"/>
              </a:lnSpc>
              <a:spcBef>
                <a:spcPts val="1500"/>
              </a:spcBef>
              <a:defRPr sz="1200">
                <a:solidFill>
                  <a:srgbClr val="333333"/>
                </a:solidFill>
                <a:latin typeface="方正兰亭黑_GBK"/>
                <a:ea typeface="方正兰亭黑_GBK"/>
                <a:cs typeface="方正兰亭黑_GBK"/>
                <a:sym typeface="方正兰亭黑_GBK"/>
              </a:defRPr>
            </a:pPr>
            <a:r>
              <a:t>    "age"  to 25</a:t>
            </a:r>
          </a:p>
          <a:p>
            <a:pPr defTabSz="457200">
              <a:lnSpc>
                <a:spcPct val="10000"/>
              </a:lnSpc>
              <a:spcBef>
                <a:spcPts val="1500"/>
              </a:spcBef>
              <a:defRPr sz="1200">
                <a:solidFill>
                  <a:srgbClr val="333333"/>
                </a:solidFill>
                <a:latin typeface="方正兰亭黑_GBK"/>
                <a:ea typeface="方正兰亭黑_GBK"/>
                <a:cs typeface="方正兰亭黑_GBK"/>
                <a:sym typeface="方正兰亭黑_GBK"/>
              </a:defRPr>
            </a:pPr>
            <a:r>
              <a:t>	))</a:t>
            </a:r>
          </a:p>
          <a:p>
            <a:pPr defTabSz="457200">
              <a:lnSpc>
                <a:spcPct val="10000"/>
              </a:lnSpc>
              <a:spcBef>
                <a:spcPts val="1500"/>
              </a:spcBef>
              <a:defRPr sz="1200">
                <a:solidFill>
                  <a:srgbClr val="333333"/>
                </a:solidFill>
                <a:latin typeface="方正兰亭黑_GBK"/>
                <a:ea typeface="方正兰亭黑_GBK"/>
                <a:cs typeface="方正兰亭黑_GBK"/>
                <a:sym typeface="方正兰亭黑_GBK"/>
              </a:defRPr>
            </a:pPr>
            <a:r>
              <a:t>   println(user.name) // Prints "John Doe”</a:t>
            </a:r>
          </a:p>
          <a:p>
            <a:pPr defTabSz="457200">
              <a:lnSpc>
                <a:spcPct val="10000"/>
              </a:lnSpc>
              <a:spcBef>
                <a:spcPts val="1500"/>
              </a:spcBef>
              <a:defRPr sz="1200">
                <a:solidFill>
                  <a:srgbClr val="333333"/>
                </a:solidFill>
                <a:latin typeface="方正兰亭黑_GBK"/>
                <a:ea typeface="方正兰亭黑_GBK"/>
                <a:cs typeface="方正兰亭黑_GBK"/>
                <a:sym typeface="方正兰亭黑_GBK"/>
              </a:defRPr>
            </a:pPr>
            <a:r>
              <a:t>   println(user.age)  // Prints 25</a:t>
            </a:r>
          </a:p>
          <a:p>
            <a:pPr defTabSz="457200">
              <a:lnSpc>
                <a:spcPct val="10000"/>
              </a:lnSpc>
              <a:spcBef>
                <a:spcPts val="1500"/>
              </a:spcBef>
              <a:defRPr sz="1200">
                <a:solidFill>
                  <a:srgbClr val="333333"/>
                </a:solidFill>
                <a:latin typeface="方正兰亭黑_GBK"/>
                <a:ea typeface="方正兰亭黑_GBK"/>
                <a:cs typeface="方正兰亭黑_GBK"/>
                <a:sym typeface="方正兰亭黑_GBK"/>
              </a:defRPr>
            </a:pPr>
            <a:r>
              <a:t>}</a:t>
            </a:r>
          </a:p>
        </p:txBody>
      </p:sp>
      <p:sp>
        <p:nvSpPr>
          <p:cNvPr id="130" name="把属性储存在映射中"/>
          <p:cNvSpPr txBox="1"/>
          <p:nvPr/>
        </p:nvSpPr>
        <p:spPr>
          <a:xfrm>
            <a:off x="3048230" y="305171"/>
            <a:ext cx="2225054" cy="904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defTabSz="457200">
              <a:lnSpc>
                <a:spcPts val="4800"/>
              </a:lnSpc>
              <a:spcBef>
                <a:spcPts val="1500"/>
              </a:spcBef>
              <a:defRPr sz="1800">
                <a:solidFill>
                  <a:srgbClr val="333333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把属性储存在映射中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push dir="r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image.jpeg" descr="image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937" y="1273175"/>
            <a:ext cx="4249738" cy="2940050"/>
          </a:xfrm>
          <a:prstGeom prst="rect">
            <a:avLst/>
          </a:prstGeom>
          <a:ln w="12700">
            <a:miter lim="400000"/>
          </a:ln>
        </p:spPr>
      </p:pic>
      <p:sp>
        <p:nvSpPr>
          <p:cNvPr id="59" name="矩形"/>
          <p:cNvSpPr/>
          <p:nvPr/>
        </p:nvSpPr>
        <p:spPr>
          <a:xfrm>
            <a:off x="3657600" y="1624012"/>
            <a:ext cx="5486400" cy="2328863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60" name="BACKGROUND AND SIGNIFICANCE OF THE SELECTED TOPIC"/>
          <p:cNvSpPr txBox="1"/>
          <p:nvPr/>
        </p:nvSpPr>
        <p:spPr>
          <a:xfrm>
            <a:off x="90487" y="574675"/>
            <a:ext cx="3118803" cy="2024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800">
                <a:solidFill>
                  <a:schemeClr val="accent1"/>
                </a:solidFill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BACKGROUND AND SIGNIFICANCE OF THE SELECTED TOPIC</a:t>
            </a:r>
          </a:p>
        </p:txBody>
      </p:sp>
      <p:sp>
        <p:nvSpPr>
          <p:cNvPr id="61" name="线条"/>
          <p:cNvSpPr/>
          <p:nvPr/>
        </p:nvSpPr>
        <p:spPr>
          <a:xfrm>
            <a:off x="193675" y="811212"/>
            <a:ext cx="258763" cy="1588"/>
          </a:xfrm>
          <a:prstGeom prst="line">
            <a:avLst/>
          </a:prstGeom>
          <a:ln w="19050">
            <a:solidFill>
              <a:schemeClr val="accent1"/>
            </a:solidFill>
            <a:bevel/>
          </a:ln>
        </p:spPr>
        <p:txBody>
          <a:bodyPr lIns="45719" rIns="45719"/>
          <a:lstStyle/>
          <a:p>
            <a:pPr/>
          </a:p>
        </p:txBody>
      </p:sp>
      <p:sp>
        <p:nvSpPr>
          <p:cNvPr id="62" name="kotlin背景"/>
          <p:cNvSpPr txBox="1"/>
          <p:nvPr/>
        </p:nvSpPr>
        <p:spPr>
          <a:xfrm>
            <a:off x="4049143" y="1719861"/>
            <a:ext cx="1292782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20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t>kotlin</a:t>
            </a:r>
            <a:r>
              <a:rPr>
                <a:latin typeface="+mn-lt"/>
                <a:ea typeface="+mn-ea"/>
                <a:cs typeface="+mn-cs"/>
                <a:sym typeface="Arial"/>
              </a:rPr>
              <a:t>背景</a:t>
            </a:r>
          </a:p>
        </p:txBody>
      </p:sp>
      <p:sp>
        <p:nvSpPr>
          <p:cNvPr id="63" name="Kotlin 是一种在 Java 虚拟机上运行的静态类型编程语言，被称之为 Android 世界的Swift，由 JetBrains 设计开发并开源。…"/>
          <p:cNvSpPr txBox="1"/>
          <p:nvPr/>
        </p:nvSpPr>
        <p:spPr>
          <a:xfrm>
            <a:off x="4040187" y="2217737"/>
            <a:ext cx="4856163" cy="13000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lnSpc>
                <a:spcPct val="150000"/>
              </a:lnSpc>
              <a:defRPr sz="1000">
                <a:solidFill>
                  <a:srgbClr val="FFFFFF"/>
                </a:solidFill>
                <a:latin typeface="SimHei"/>
                <a:ea typeface="SimHei"/>
                <a:cs typeface="SimHei"/>
                <a:sym typeface="SimHei"/>
              </a:defRPr>
            </a:pPr>
            <a:r>
              <a:t>Kotlin 是一种在 Java 虚拟机上运行的静态类型编程语言，被称之为 Android 世界的Swift，由 JetBrains 设计开发并开源</a:t>
            </a:r>
            <a:r>
              <a:rPr>
                <a:latin typeface="微软雅黑 Light"/>
                <a:ea typeface="微软雅黑 Light"/>
                <a:cs typeface="微软雅黑 Light"/>
                <a:sym typeface="微软雅黑 Light"/>
              </a:rPr>
              <a:t>。</a:t>
            </a:r>
          </a:p>
          <a:p>
            <a:pPr>
              <a:lnSpc>
                <a:spcPct val="150000"/>
              </a:lnSpc>
              <a:defRPr sz="900">
                <a:solidFill>
                  <a:srgbClr val="FFFFFF"/>
                </a:solidFill>
              </a:defRPr>
            </a:pPr>
          </a:p>
          <a:p>
            <a:pPr>
              <a:lnSpc>
                <a:spcPct val="150000"/>
              </a:lnSpc>
              <a:defRPr sz="900">
                <a:solidFill>
                  <a:srgbClr val="FFFFFF"/>
                </a:solidFill>
                <a:latin typeface="SimHei"/>
                <a:ea typeface="SimHei"/>
                <a:cs typeface="SimHei"/>
                <a:sym typeface="SimHei"/>
              </a:defRPr>
            </a:pPr>
            <a:r>
              <a:t>Kotlin 可以编译成Java字节码，也可以编译成 JavaScript，方便在没有 JVM 的设备上运行。</a:t>
            </a:r>
          </a:p>
          <a:p>
            <a:pPr>
              <a:lnSpc>
                <a:spcPct val="150000"/>
              </a:lnSpc>
              <a:defRPr sz="900">
                <a:solidFill>
                  <a:srgbClr val="FFFFFF"/>
                </a:solidFill>
              </a:defRPr>
            </a:pPr>
          </a:p>
          <a:p>
            <a:pPr>
              <a:lnSpc>
                <a:spcPct val="150000"/>
              </a:lnSpc>
              <a:defRPr sz="1000">
                <a:solidFill>
                  <a:srgbClr val="FFFFFF"/>
                </a:solidFill>
                <a:latin typeface="SimHei"/>
                <a:ea typeface="SimHei"/>
                <a:cs typeface="SimHei"/>
                <a:sym typeface="SimHei"/>
              </a:defRPr>
            </a:pPr>
            <a:r>
              <a:t>在Google I/O 2017中，Google 宣布 Kotlin 成为 Android 官方开发语言。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wipe dir="r"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使用kotlin开发android的优势"/>
          <p:cNvSpPr txBox="1"/>
          <p:nvPr/>
        </p:nvSpPr>
        <p:spPr>
          <a:xfrm>
            <a:off x="3092044" y="235440"/>
            <a:ext cx="2626282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600"/>
            </a:lvl1pPr>
          </a:lstStyle>
          <a:p>
            <a:pPr/>
            <a:r>
              <a:t>使用kotlin开发android的优势</a:t>
            </a:r>
          </a:p>
        </p:txBody>
      </p:sp>
      <p:sp>
        <p:nvSpPr>
          <p:cNvPr id="133" name="1.空指针安全 告别if(xx==null)…"/>
          <p:cNvSpPr txBox="1"/>
          <p:nvPr/>
        </p:nvSpPr>
        <p:spPr>
          <a:xfrm>
            <a:off x="499353" y="1418374"/>
            <a:ext cx="5295279" cy="324731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1.空指针安全 告别if(xx==null)</a:t>
            </a:r>
          </a:p>
          <a:p>
            <a:pPr/>
            <a:r>
              <a:t>2.lambda和高阶函数,函数式编程(java8也支持)</a:t>
            </a:r>
          </a:p>
          <a:p>
            <a:pPr/>
            <a:r>
              <a:t>3.</a:t>
            </a:r>
            <a:r>
              <a:rPr>
                <a:solidFill>
                  <a:srgbClr val="1A1A1A"/>
                </a:solidFill>
              </a:rPr>
              <a:t>简单的定义单例  object </a:t>
            </a:r>
            <a:r>
              <a:t>ThisIsASingleton</a:t>
            </a:r>
            <a:r>
              <a:rPr>
                <a:solidFill>
                  <a:srgbClr val="1A1A1A"/>
                </a:solidFill>
              </a:rPr>
              <a:t> {}</a:t>
            </a:r>
            <a:endParaRPr>
              <a:solidFill>
                <a:srgbClr val="1A1A1A"/>
              </a:solidFill>
            </a:endParaRPr>
          </a:p>
          <a:p>
            <a:pPr/>
            <a:r>
              <a:rPr>
                <a:solidFill>
                  <a:srgbClr val="1A1A1A"/>
                </a:solidFill>
              </a:rPr>
              <a:t>4.不需要再findviewByid了</a:t>
            </a:r>
            <a:endParaRPr>
              <a:solidFill>
                <a:srgbClr val="1A1A1A"/>
              </a:solidFill>
            </a:endParaRPr>
          </a:p>
          <a:p>
            <a:pPr lvl="1">
              <a:defRPr sz="1100">
                <a:solidFill>
                  <a:srgbClr val="1A1A1A"/>
                </a:solidFill>
              </a:defRPr>
            </a:pPr>
            <a:r>
              <a:t>引入 </a:t>
            </a:r>
            <a:r>
              <a:rPr>
                <a:solidFill>
                  <a:srgbClr val="000000"/>
                </a:solidFill>
              </a:rPr>
              <a:t>apply </a:t>
            </a:r>
            <a:r>
              <a:t>plugin</a:t>
            </a:r>
            <a:r>
              <a:rPr>
                <a:solidFill>
                  <a:srgbClr val="000000"/>
                </a:solidFill>
              </a:rPr>
              <a:t>: </a:t>
            </a:r>
            <a:r>
              <a:t>‘kotlin-android-extensions’</a:t>
            </a:r>
          </a:p>
          <a:p>
            <a:pPr lvl="1">
              <a:defRPr sz="1100">
                <a:solidFill>
                  <a:srgbClr val="1A1A1A"/>
                </a:solidFill>
              </a:defRPr>
            </a:pPr>
            <a:r>
              <a:t>告别findviewbyid,直接用xml的id节点当做控件使用</a:t>
            </a:r>
          </a:p>
          <a:p>
            <a:pPr lvl="1" marL="457200" indent="-228600" defTabSz="457200">
              <a:tabLst>
                <a:tab pos="139700" algn="l"/>
                <a:tab pos="457200" algn="l"/>
              </a:tabLst>
              <a:defRPr sz="1100">
                <a:latin typeface="Consolas"/>
                <a:ea typeface="Consolas"/>
                <a:cs typeface="Consolas"/>
                <a:sym typeface="Consolas"/>
              </a:defRPr>
            </a:pPr>
            <a:r>
              <a:t> //val </a:t>
            </a:r>
            <a:r>
              <a:rPr>
                <a:solidFill>
                  <a:srgbClr val="FF0000"/>
                </a:solidFill>
              </a:rPr>
              <a:t>tv</a:t>
            </a:r>
            <a:r>
              <a:t>=</a:t>
            </a:r>
            <a:r>
              <a:rPr>
                <a:solidFill>
                  <a:srgbClr val="0000FF"/>
                </a:solidFill>
              </a:rPr>
              <a:t>findViewById</a:t>
            </a:r>
            <a:r>
              <a:t>(R.id.tv) as TextView;  </a:t>
            </a:r>
            <a:endParaRPr>
              <a:solidFill>
                <a:srgbClr val="5C5C5C"/>
              </a:solidFill>
            </a:endParaRPr>
          </a:p>
          <a:p>
            <a:pPr marL="457200" indent="-457200" defTabSz="457200">
              <a:lnSpc>
                <a:spcPts val="3200"/>
              </a:lnSpc>
              <a:tabLst>
                <a:tab pos="139700" algn="l"/>
                <a:tab pos="457200" algn="l"/>
              </a:tabLst>
              <a:defRPr sz="12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sz="1100">
                <a:solidFill>
                  <a:srgbClr val="000000"/>
                </a:solidFill>
              </a:rPr>
              <a:t>	 </a:t>
            </a:r>
            <a:r>
              <a:rPr sz="1100">
                <a:solidFill>
                  <a:srgbClr val="000000"/>
                </a:solidFill>
              </a:rPr>
              <a:t> </a:t>
            </a:r>
            <a:r>
              <a:rPr sz="1100">
                <a:solidFill>
                  <a:srgbClr val="FF0000"/>
                </a:solidFill>
              </a:rPr>
              <a:t>tv.text</a:t>
            </a:r>
            <a:r>
              <a:rPr sz="1100">
                <a:solidFill>
                  <a:srgbClr val="000000"/>
                </a:solidFill>
              </a:rPr>
              <a:t>=</a:t>
            </a:r>
            <a:r>
              <a:rPr sz="1100"/>
              <a:t>"Hello Kotlin"</a:t>
            </a:r>
            <a:r>
              <a:rPr sz="1100">
                <a:solidFill>
                  <a:srgbClr val="000000"/>
                </a:solidFill>
              </a:rPr>
              <a:t>;</a:t>
            </a:r>
            <a:r>
              <a:rPr>
                <a:solidFill>
                  <a:srgbClr val="000000"/>
                </a:solidFill>
              </a:rPr>
              <a:t>  </a:t>
            </a:r>
            <a:endParaRPr>
              <a:solidFill>
                <a:srgbClr val="000000"/>
              </a:solidFill>
            </a:endParaRPr>
          </a:p>
          <a:p>
            <a:pPr marL="457200" indent="-457200" defTabSz="457200">
              <a:lnSpc>
                <a:spcPts val="3200"/>
              </a:lnSpc>
              <a:tabLst>
                <a:tab pos="139700" algn="l"/>
                <a:tab pos="457200" algn="l"/>
              </a:tabLst>
              <a:defRPr sz="12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>
                <a:solidFill>
                  <a:srgbClr val="000000"/>
                </a:solidFill>
              </a:rPr>
              <a:t>5.字符串插值 </a:t>
            </a:r>
            <a:endParaRPr>
              <a:solidFill>
                <a:srgbClr val="000000"/>
              </a:solidFill>
            </a:endParaRPr>
          </a:p>
          <a:p>
            <a:pPr lvl="1" marL="457200" indent="-228600" defTabSz="457200">
              <a:lnSpc>
                <a:spcPts val="2800"/>
              </a:lnSpc>
              <a:tabLst>
                <a:tab pos="139700" algn="l"/>
                <a:tab pos="457200" algn="l"/>
              </a:tabLst>
              <a:defRPr sz="9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>
                <a:solidFill>
                  <a:srgbClr val="000000"/>
                </a:solidFill>
              </a:rPr>
              <a:t>“衬衫的价格是$money”</a:t>
            </a:r>
            <a:endParaRPr>
              <a:solidFill>
                <a:srgbClr val="000000"/>
              </a:solidFill>
            </a:endParaRPr>
          </a:p>
          <a:p>
            <a:pPr marL="457200" indent="-457200" defTabSz="457200">
              <a:lnSpc>
                <a:spcPts val="3300"/>
              </a:lnSpc>
              <a:tabLst>
                <a:tab pos="139700" algn="l"/>
                <a:tab pos="457200" algn="l"/>
              </a:tabLst>
              <a:defRPr>
                <a:latin typeface="Consolas"/>
                <a:ea typeface="Consolas"/>
                <a:cs typeface="Consolas"/>
                <a:sym typeface="Consolas"/>
              </a:defRPr>
            </a:pPr>
            <a:r>
              <a:t>6.一行代码写javaBean</a:t>
            </a:r>
            <a:endParaRPr>
              <a:solidFill>
                <a:srgbClr val="5C5C5C"/>
              </a:solidFill>
            </a:endParaRPr>
          </a:p>
          <a:p>
            <a:pPr lvl="1" marL="457200" indent="-228600" defTabSz="457200">
              <a:lnSpc>
                <a:spcPts val="2800"/>
              </a:lnSpc>
              <a:tabLst>
                <a:tab pos="139700" algn="l"/>
                <a:tab pos="457200" algn="l"/>
              </a:tabLst>
              <a:defRPr sz="900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 b="1"/>
              <a:t>data</a:t>
            </a:r>
            <a:r>
              <a:t> </a:t>
            </a:r>
            <a:r>
              <a:rPr b="1"/>
              <a:t>class</a:t>
            </a:r>
            <a:r>
              <a:t> UserBean(val id: Int, var name: String)</a:t>
            </a:r>
            <a:endParaRPr>
              <a:solidFill>
                <a:srgbClr val="5C5C5C"/>
              </a:solidFill>
            </a:endParaRPr>
          </a:p>
          <a:p>
            <a:pPr marL="457200" indent="-457200" defTabSz="457200">
              <a:lnSpc>
                <a:spcPts val="3300"/>
              </a:lnSpc>
              <a:tabLst>
                <a:tab pos="139700" algn="l"/>
                <a:tab pos="457200" algn="l"/>
              </a:tabLst>
              <a:defRPr>
                <a:latin typeface="Consolas"/>
                <a:ea typeface="Consolas"/>
                <a:cs typeface="Consolas"/>
                <a:sym typeface="Consolas"/>
              </a:defRPr>
            </a:pPr>
            <a:r>
              <a:t>7.类型推断 val name=“name” //不需要定义类型</a:t>
            </a:r>
          </a:p>
          <a:p>
            <a:pPr marL="457200" indent="-457200" defTabSz="457200">
              <a:lnSpc>
                <a:spcPts val="3300"/>
              </a:lnSpc>
              <a:tabLst>
                <a:tab pos="139700" algn="l"/>
                <a:tab pos="457200" algn="l"/>
              </a:tabLst>
              <a:defRPr>
                <a:latin typeface="Consolas"/>
                <a:ea typeface="Consolas"/>
                <a:cs typeface="Consolas"/>
                <a:sym typeface="Consolas"/>
              </a:defRPr>
            </a:pPr>
            <a:r>
              <a:t>8.强大的集合操作符(类似java8streamApi) foreach filter map….</a:t>
            </a:r>
          </a:p>
        </p:txBody>
      </p:sp>
      <p:sp>
        <p:nvSpPr>
          <p:cNvPr id="134" name="语法糖节约代码量,代码可读性高"/>
          <p:cNvSpPr txBox="1"/>
          <p:nvPr/>
        </p:nvSpPr>
        <p:spPr>
          <a:xfrm>
            <a:off x="3161824" y="694872"/>
            <a:ext cx="2818673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500">
                <a:solidFill>
                  <a:srgbClr val="FE0012"/>
                </a:solidFill>
              </a:defRPr>
            </a:lvl1pPr>
          </a:lstStyle>
          <a:p>
            <a:pPr/>
            <a:r>
              <a:t>语法糖节约代码量,代码可读性高</a:t>
            </a:r>
          </a:p>
        </p:txBody>
      </p:sp>
      <p:sp>
        <p:nvSpPr>
          <p:cNvPr id="135" name="文本"/>
          <p:cNvSpPr txBox="1"/>
          <p:nvPr/>
        </p:nvSpPr>
        <p:spPr>
          <a:xfrm>
            <a:off x="4354829" y="2411729"/>
            <a:ext cx="127001" cy="624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defTabSz="457200">
              <a:lnSpc>
                <a:spcPts val="2800"/>
              </a:lnSpc>
              <a:defRPr sz="1200">
                <a:latin typeface="Times"/>
                <a:ea typeface="Times"/>
                <a:cs typeface="Times"/>
                <a:sym typeface="Times"/>
              </a:defRPr>
            </a:pPr>
          </a:p>
          <a:p>
            <a:pPr defTabSz="457200">
              <a:lnSpc>
                <a:spcPts val="2800"/>
              </a:lnSpc>
              <a:defRPr sz="1200">
                <a:latin typeface="Times"/>
                <a:ea typeface="Times"/>
                <a:cs typeface="Times"/>
                <a:sym typeface="Times"/>
              </a:defRPr>
            </a:pPr>
          </a:p>
        </p:txBody>
      </p:sp>
      <p:sp>
        <p:nvSpPr>
          <p:cNvPr id="136" name="9.强大的switch-&gt;when"/>
          <p:cNvSpPr txBox="1"/>
          <p:nvPr/>
        </p:nvSpPr>
        <p:spPr>
          <a:xfrm>
            <a:off x="4687816" y="1141605"/>
            <a:ext cx="1660740" cy="320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9.强大的switch-&gt;when</a:t>
            </a:r>
          </a:p>
        </p:txBody>
      </p:sp>
      <p:sp>
        <p:nvSpPr>
          <p:cNvPr id="137" name="when (view) { //和switch很接近但更强大…"/>
          <p:cNvSpPr txBox="1"/>
          <p:nvPr/>
        </p:nvSpPr>
        <p:spPr>
          <a:xfrm>
            <a:off x="4880431" y="1497777"/>
            <a:ext cx="3751919" cy="1094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000"/>
            </a:pPr>
            <a:r>
              <a:t>when (view) { //和switch很接近但更强大</a:t>
            </a:r>
          </a:p>
          <a:p>
            <a:pPr>
              <a:defRPr sz="1000"/>
            </a:pPr>
            <a:r>
              <a:t>      is TextView -&gt; toast(view.text)</a:t>
            </a:r>
          </a:p>
          <a:p>
            <a:pPr>
              <a:defRPr sz="1000"/>
            </a:pPr>
            <a:r>
              <a:t>      is RecyclerView -&gt; toast("Item count = ${view.adapter.itemCount}")</a:t>
            </a:r>
          </a:p>
          <a:p>
            <a:pPr>
              <a:defRPr sz="1000"/>
            </a:pPr>
            <a:r>
              <a:t>       is SearchView -&gt; toast("Current query: ${view.query}")</a:t>
            </a:r>
          </a:p>
          <a:p>
            <a:pPr>
              <a:defRPr sz="1000"/>
            </a:pPr>
            <a:r>
              <a:t>       else -&gt; toast("View type not supported")</a:t>
            </a:r>
          </a:p>
          <a:p>
            <a:pPr>
              <a:defRPr sz="1000"/>
            </a:pPr>
            <a:r>
              <a:t>  }</a:t>
            </a:r>
          </a:p>
        </p:txBody>
      </p:sp>
      <p:sp>
        <p:nvSpPr>
          <p:cNvPr id="138" name="when支持各种各样的条件语句:…"/>
          <p:cNvSpPr txBox="1"/>
          <p:nvPr/>
        </p:nvSpPr>
        <p:spPr>
          <a:xfrm>
            <a:off x="4840066" y="2805939"/>
            <a:ext cx="2485956" cy="12815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/>
            <a:r>
              <a:t>when支持各种各样的条件语句:</a:t>
            </a:r>
          </a:p>
          <a:p>
            <a:pPr>
              <a:defRPr sz="900">
                <a:latin typeface="+mn-lt"/>
                <a:ea typeface="+mn-ea"/>
                <a:cs typeface="+mn-cs"/>
                <a:sym typeface="Arial"/>
              </a:defRPr>
            </a:pPr>
          </a:p>
          <a:p>
            <a:pPr defTabSz="457200">
              <a:lnSpc>
                <a:spcPts val="2400"/>
              </a:lnSpc>
              <a:defRPr sz="900">
                <a:latin typeface="+mn-lt"/>
                <a:ea typeface="+mn-ea"/>
                <a:cs typeface="+mn-cs"/>
                <a:sym typeface="Arial"/>
              </a:defRPr>
            </a:pPr>
            <a:r>
              <a:t> x in 1..10 -&gt;</a:t>
            </a:r>
          </a:p>
          <a:p>
            <a:pPr defTabSz="457200">
              <a:lnSpc>
                <a:spcPts val="2400"/>
              </a:lnSpc>
              <a:defRPr sz="900">
                <a:latin typeface="+mn-lt"/>
                <a:ea typeface="+mn-ea"/>
                <a:cs typeface="+mn-cs"/>
                <a:sym typeface="Arial"/>
              </a:defRPr>
            </a:pPr>
            <a:r>
              <a:t> s.contains(“hello")-&gt;  </a:t>
            </a:r>
          </a:p>
          <a:p>
            <a:pPr defTabSz="457200">
              <a:lnSpc>
                <a:spcPts val="2400"/>
              </a:lnSpc>
              <a:defRPr sz="900">
                <a:latin typeface="+mn-lt"/>
                <a:ea typeface="+mn-ea"/>
                <a:cs typeface="+mn-cs"/>
                <a:sym typeface="Arial"/>
              </a:defRPr>
            </a:pPr>
            <a:r>
              <a:rPr>
                <a:solidFill>
                  <a:srgbClr val="008080"/>
                </a:solidFill>
              </a:rPr>
              <a:t> </a:t>
            </a:r>
            <a:r>
              <a:t>v is ViewGroup -&gt;</a:t>
            </a:r>
          </a:p>
          <a:p>
            <a:pPr defTabSz="457200">
              <a:lnSpc>
                <a:spcPts val="2400"/>
              </a:lnSpc>
              <a:defRPr sz="900">
                <a:latin typeface="+mn-lt"/>
                <a:ea typeface="+mn-ea"/>
                <a:cs typeface="+mn-cs"/>
                <a:sym typeface="Arial"/>
              </a:defRPr>
            </a:pPr>
            <a:r>
              <a:t> value-&gt;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push dir="r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1.100%兼容java(和java一样编译成.class文件在jvm上运行)…"/>
          <p:cNvSpPr txBox="1"/>
          <p:nvPr/>
        </p:nvSpPr>
        <p:spPr>
          <a:xfrm>
            <a:off x="1851853" y="1380489"/>
            <a:ext cx="5915412" cy="23825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457200">
              <a:lnSpc>
                <a:spcPct val="10000"/>
              </a:lnSpc>
              <a:spcBef>
                <a:spcPts val="1500"/>
              </a:spcBef>
              <a:defRPr sz="1200">
                <a:solidFill>
                  <a:srgbClr val="333333"/>
                </a:solidFill>
                <a:latin typeface="方正兰亭黑_GBK"/>
                <a:ea typeface="方正兰亭黑_GBK"/>
                <a:cs typeface="方正兰亭黑_GBK"/>
                <a:sym typeface="方正兰亭黑_GBK"/>
              </a:defRPr>
            </a:pPr>
            <a:r>
              <a:t>1.100%兼容java(和java一样编译成.class文件在jvm上运行)</a:t>
            </a:r>
          </a:p>
          <a:p>
            <a:pPr defTabSz="457200">
              <a:lnSpc>
                <a:spcPct val="10000"/>
              </a:lnSpc>
              <a:spcBef>
                <a:spcPts val="1500"/>
              </a:spcBef>
              <a:defRPr sz="1200">
                <a:solidFill>
                  <a:srgbClr val="333333"/>
                </a:solidFill>
                <a:latin typeface="方正兰亭黑_GBK"/>
                <a:ea typeface="方正兰亭黑_GBK"/>
                <a:cs typeface="方正兰亭黑_GBK"/>
                <a:sym typeface="方正兰亭黑_GBK"/>
              </a:defRPr>
            </a:pPr>
            <a:r>
              <a:t>2.直接可以调用java的api,和java第三方类库(retrofit,butterknife等各种成熟的第三方库)</a:t>
            </a:r>
          </a:p>
          <a:p>
            <a:pPr defTabSz="457200">
              <a:lnSpc>
                <a:spcPct val="10000"/>
              </a:lnSpc>
              <a:spcBef>
                <a:spcPts val="1500"/>
              </a:spcBef>
              <a:defRPr sz="1200">
                <a:solidFill>
                  <a:srgbClr val="333333"/>
                </a:solidFill>
                <a:latin typeface="方正兰亭黑_GBK"/>
                <a:ea typeface="方正兰亭黑_GBK"/>
                <a:cs typeface="方正兰亭黑_GBK"/>
                <a:sym typeface="方正兰亭黑_GBK"/>
              </a:defRPr>
            </a:pPr>
            <a:r>
              <a:t>3.不仅可以调用java 还能被java调用 实行混合语言开发</a:t>
            </a:r>
          </a:p>
          <a:p>
            <a:pPr defTabSz="457200">
              <a:lnSpc>
                <a:spcPct val="10000"/>
              </a:lnSpc>
              <a:spcBef>
                <a:spcPts val="1500"/>
              </a:spcBef>
              <a:defRPr sz="1200">
                <a:solidFill>
                  <a:srgbClr val="333333"/>
                </a:solidFill>
                <a:latin typeface="方正兰亭黑_GBK"/>
                <a:ea typeface="方正兰亭黑_GBK"/>
                <a:cs typeface="方正兰亭黑_GBK"/>
                <a:sym typeface="方正兰亭黑_GBK"/>
              </a:defRPr>
            </a:pPr>
            <a:r>
              <a:t>4.理论上和java运行效率是一样的,在使用高阶函数的时候有inline字段效率大于java8</a:t>
            </a:r>
          </a:p>
          <a:p>
            <a:pPr defTabSz="457200">
              <a:lnSpc>
                <a:spcPct val="10000"/>
              </a:lnSpc>
              <a:spcBef>
                <a:spcPts val="1500"/>
              </a:spcBef>
              <a:defRPr sz="1200">
                <a:solidFill>
                  <a:srgbClr val="333333"/>
                </a:solidFill>
                <a:latin typeface="方正兰亭黑_GBK"/>
                <a:ea typeface="方正兰亭黑_GBK"/>
                <a:cs typeface="方正兰亭黑_GBK"/>
                <a:sym typeface="方正兰亭黑_GBK"/>
              </a:defRPr>
            </a:pPr>
            <a:r>
              <a:t>5.kotlin是android官方指定idea androidStudio的公司发明的,编辑器非常智能,提供了各</a:t>
            </a:r>
          </a:p>
          <a:p>
            <a:pPr defTabSz="457200">
              <a:lnSpc>
                <a:spcPct val="10000"/>
              </a:lnSpc>
              <a:spcBef>
                <a:spcPts val="1500"/>
              </a:spcBef>
              <a:defRPr sz="1200">
                <a:solidFill>
                  <a:srgbClr val="333333"/>
                </a:solidFill>
                <a:latin typeface="方正兰亭黑_GBK"/>
                <a:ea typeface="方正兰亭黑_GBK"/>
                <a:cs typeface="方正兰亭黑_GBK"/>
                <a:sym typeface="方正兰亭黑_GBK"/>
              </a:defRPr>
            </a:pPr>
            <a:r>
              <a:t>   种智能提示和友好的开发工具,甚至可以直接将java代码转成kotlin代码</a:t>
            </a:r>
          </a:p>
          <a:p>
            <a:pPr defTabSz="457200">
              <a:lnSpc>
                <a:spcPct val="10000"/>
              </a:lnSpc>
              <a:spcBef>
                <a:spcPts val="1500"/>
              </a:spcBef>
              <a:defRPr sz="1200">
                <a:solidFill>
                  <a:srgbClr val="333333"/>
                </a:solidFill>
                <a:latin typeface="方正兰亭黑_GBK"/>
                <a:ea typeface="方正兰亭黑_GBK"/>
                <a:cs typeface="方正兰亭黑_GBK"/>
                <a:sym typeface="方正兰亭黑_GBK"/>
              </a:defRPr>
            </a:pPr>
            <a:r>
              <a:rPr u="sng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hlinkClick r:id="rId2" invalidUrl="" action="" tgtFrame="" tooltip="" history="1" highlightClick="0" endSnd="0"/>
              </a:rPr>
              <a:t>6.google</a:t>
            </a:r>
            <a:r>
              <a:t>指定的android开发语言,有市场趋势</a:t>
            </a:r>
          </a:p>
          <a:p>
            <a:pPr defTabSz="457200">
              <a:lnSpc>
                <a:spcPct val="10000"/>
              </a:lnSpc>
              <a:spcBef>
                <a:spcPts val="1500"/>
              </a:spcBef>
              <a:defRPr sz="1200">
                <a:solidFill>
                  <a:srgbClr val="333333"/>
                </a:solidFill>
                <a:latin typeface="方正兰亭黑_GBK"/>
                <a:ea typeface="方正兰亭黑_GBK"/>
                <a:cs typeface="方正兰亭黑_GBK"/>
                <a:sym typeface="方正兰亭黑_GBK"/>
              </a:defRPr>
            </a:pPr>
            <a:r>
              <a:t>7.语法简单,门槛不高(对于原java 安卓开发者轻而易举,对于swift)</a:t>
            </a:r>
          </a:p>
          <a:p>
            <a:pPr defTabSz="457200">
              <a:lnSpc>
                <a:spcPct val="10000"/>
              </a:lnSpc>
              <a:spcBef>
                <a:spcPts val="1500"/>
              </a:spcBef>
              <a:defRPr sz="1200">
                <a:solidFill>
                  <a:srgbClr val="333333"/>
                </a:solidFill>
                <a:latin typeface="方正兰亭黑_GBK"/>
                <a:ea typeface="方正兰亭黑_GBK"/>
                <a:cs typeface="方正兰亭黑_GBK"/>
                <a:sym typeface="方正兰亭黑_GBK"/>
              </a:defRPr>
            </a:pPr>
          </a:p>
          <a:p>
            <a:pPr defTabSz="457200">
              <a:lnSpc>
                <a:spcPct val="10000"/>
              </a:lnSpc>
              <a:spcBef>
                <a:spcPts val="1500"/>
              </a:spcBef>
              <a:defRPr sz="1200">
                <a:solidFill>
                  <a:srgbClr val="333333"/>
                </a:solidFill>
                <a:latin typeface="方正兰亭黑_GBK"/>
                <a:ea typeface="方正兰亭黑_GBK"/>
                <a:cs typeface="方正兰亭黑_GBK"/>
                <a:sym typeface="方正兰亭黑_GBK"/>
              </a:defRPr>
            </a:pPr>
          </a:p>
        </p:txBody>
      </p:sp>
      <p:sp>
        <p:nvSpPr>
          <p:cNvPr id="141" name="使用kotlin开发android的优势"/>
          <p:cNvSpPr txBox="1"/>
          <p:nvPr/>
        </p:nvSpPr>
        <p:spPr>
          <a:xfrm>
            <a:off x="3065176" y="342911"/>
            <a:ext cx="2626282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600"/>
            </a:lvl1pPr>
          </a:lstStyle>
          <a:p>
            <a:pPr/>
            <a:r>
              <a:t>使用kotlin开发android的优势</a:t>
            </a:r>
          </a:p>
        </p:txBody>
      </p:sp>
      <p:sp>
        <p:nvSpPr>
          <p:cNvPr id="142" name="兼容性,性能,第三方支持"/>
          <p:cNvSpPr txBox="1"/>
          <p:nvPr/>
        </p:nvSpPr>
        <p:spPr>
          <a:xfrm>
            <a:off x="3118912" y="887100"/>
            <a:ext cx="1837530" cy="320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rgbClr val="FE281A"/>
                </a:solidFill>
              </a:defRPr>
            </a:lvl1pPr>
          </a:lstStyle>
          <a:p>
            <a:pPr/>
            <a:r>
              <a:t>兼容性,性能,第三方支持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push dir="r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矩形"/>
          <p:cNvSpPr/>
          <p:nvPr/>
        </p:nvSpPr>
        <p:spPr>
          <a:xfrm>
            <a:off x="-1" y="1774915"/>
            <a:ext cx="9144002" cy="2660651"/>
          </a:xfrm>
          <a:prstGeom prst="rect">
            <a:avLst/>
          </a:prstGeom>
          <a:solidFill>
            <a:schemeClr val="accent1"/>
          </a:solidFill>
          <a:ln w="12700">
            <a:miter lim="400000"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Arial"/>
              </a:defRPr>
            </a:pPr>
          </a:p>
        </p:txBody>
      </p:sp>
      <p:sp>
        <p:nvSpPr>
          <p:cNvPr id="145" name="kotlin过渡"/>
          <p:cNvSpPr txBox="1"/>
          <p:nvPr/>
        </p:nvSpPr>
        <p:spPr>
          <a:xfrm>
            <a:off x="3753461" y="613886"/>
            <a:ext cx="1173917" cy="396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800">
                <a:solidFill>
                  <a:schemeClr val="accent1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/>
            <a:r>
              <a:t>kotlin过渡</a:t>
            </a:r>
          </a:p>
        </p:txBody>
      </p:sp>
      <p:sp>
        <p:nvSpPr>
          <p:cNvPr id="146" name="线条"/>
          <p:cNvSpPr/>
          <p:nvPr/>
        </p:nvSpPr>
        <p:spPr>
          <a:xfrm>
            <a:off x="1168400" y="2941637"/>
            <a:ext cx="234950" cy="1"/>
          </a:xfrm>
          <a:prstGeom prst="line">
            <a:avLst/>
          </a:prstGeom>
          <a:ln w="19050">
            <a:solidFill>
              <a:srgbClr val="FFFFFF"/>
            </a:solidFill>
            <a:bevel/>
          </a:ln>
        </p:spPr>
        <p:txBody>
          <a:bodyPr lIns="45719" rIns="45719"/>
          <a:lstStyle/>
          <a:p>
            <a:pPr/>
          </a:p>
        </p:txBody>
      </p:sp>
      <p:sp>
        <p:nvSpPr>
          <p:cNvPr id="147" name="从java过渡"/>
          <p:cNvSpPr txBox="1"/>
          <p:nvPr/>
        </p:nvSpPr>
        <p:spPr>
          <a:xfrm>
            <a:off x="644525" y="2619375"/>
            <a:ext cx="1282700" cy="332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 sz="14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>
                <a:latin typeface="宋体"/>
                <a:ea typeface="宋体"/>
                <a:cs typeface="宋体"/>
                <a:sym typeface="宋体"/>
              </a:rPr>
              <a:t>从</a:t>
            </a:r>
            <a:r>
              <a:t>java</a:t>
            </a:r>
            <a:r>
              <a:rPr>
                <a:latin typeface="宋体"/>
                <a:ea typeface="宋体"/>
                <a:cs typeface="宋体"/>
                <a:sym typeface="宋体"/>
              </a:rPr>
              <a:t>过渡</a:t>
            </a:r>
          </a:p>
        </p:txBody>
      </p:sp>
      <p:grpSp>
        <p:nvGrpSpPr>
          <p:cNvPr id="150" name="成组"/>
          <p:cNvGrpSpPr/>
          <p:nvPr/>
        </p:nvGrpSpPr>
        <p:grpSpPr>
          <a:xfrm>
            <a:off x="1050925" y="2116137"/>
            <a:ext cx="441325" cy="442893"/>
            <a:chOff x="0" y="0"/>
            <a:chExt cx="441325" cy="442892"/>
          </a:xfrm>
        </p:grpSpPr>
        <p:sp>
          <p:nvSpPr>
            <p:cNvPr id="148" name="形状"/>
            <p:cNvSpPr/>
            <p:nvPr/>
          </p:nvSpPr>
          <p:spPr>
            <a:xfrm>
              <a:off x="0" y="-1"/>
              <a:ext cx="441325" cy="4428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3499" y="14851"/>
                  </a:moveTo>
                  <a:cubicBezTo>
                    <a:pt x="9772" y="14851"/>
                    <a:pt x="6749" y="11828"/>
                    <a:pt x="6749" y="8100"/>
                  </a:cubicBezTo>
                  <a:cubicBezTo>
                    <a:pt x="6749" y="4372"/>
                    <a:pt x="9772" y="1350"/>
                    <a:pt x="13499" y="1350"/>
                  </a:cubicBezTo>
                  <a:cubicBezTo>
                    <a:pt x="17227" y="1350"/>
                    <a:pt x="20249" y="4372"/>
                    <a:pt x="20249" y="8100"/>
                  </a:cubicBezTo>
                  <a:cubicBezTo>
                    <a:pt x="20249" y="11828"/>
                    <a:pt x="17227" y="14851"/>
                    <a:pt x="13499" y="14851"/>
                  </a:cubicBezTo>
                  <a:moveTo>
                    <a:pt x="3236" y="20043"/>
                  </a:moveTo>
                  <a:cubicBezTo>
                    <a:pt x="3019" y="20267"/>
                    <a:pt x="2718" y="20409"/>
                    <a:pt x="2382" y="20409"/>
                  </a:cubicBezTo>
                  <a:cubicBezTo>
                    <a:pt x="1724" y="20409"/>
                    <a:pt x="1191" y="19876"/>
                    <a:pt x="1191" y="19219"/>
                  </a:cubicBezTo>
                  <a:cubicBezTo>
                    <a:pt x="1191" y="18882"/>
                    <a:pt x="1332" y="18581"/>
                    <a:pt x="1557" y="18364"/>
                  </a:cubicBezTo>
                  <a:lnTo>
                    <a:pt x="1551" y="18359"/>
                  </a:lnTo>
                  <a:lnTo>
                    <a:pt x="6996" y="12914"/>
                  </a:lnTo>
                  <a:cubicBezTo>
                    <a:pt x="7472" y="13556"/>
                    <a:pt x="8039" y="14123"/>
                    <a:pt x="8680" y="14600"/>
                  </a:cubicBezTo>
                  <a:cubicBezTo>
                    <a:pt x="8680" y="14600"/>
                    <a:pt x="3236" y="20043"/>
                    <a:pt x="3236" y="20043"/>
                  </a:cubicBezTo>
                  <a:close/>
                  <a:moveTo>
                    <a:pt x="13499" y="0"/>
                  </a:moveTo>
                  <a:cubicBezTo>
                    <a:pt x="9026" y="0"/>
                    <a:pt x="5399" y="3626"/>
                    <a:pt x="5399" y="8100"/>
                  </a:cubicBezTo>
                  <a:cubicBezTo>
                    <a:pt x="5399" y="9467"/>
                    <a:pt x="5742" y="10754"/>
                    <a:pt x="6341" y="11885"/>
                  </a:cubicBezTo>
                  <a:lnTo>
                    <a:pt x="709" y="17516"/>
                  </a:lnTo>
                  <a:lnTo>
                    <a:pt x="713" y="17521"/>
                  </a:lnTo>
                  <a:cubicBezTo>
                    <a:pt x="274" y="17954"/>
                    <a:pt x="0" y="18553"/>
                    <a:pt x="0" y="19219"/>
                  </a:cubicBezTo>
                  <a:cubicBezTo>
                    <a:pt x="0" y="20534"/>
                    <a:pt x="1066" y="21600"/>
                    <a:pt x="2382" y="21600"/>
                  </a:cubicBezTo>
                  <a:cubicBezTo>
                    <a:pt x="3047" y="21600"/>
                    <a:pt x="3647" y="21327"/>
                    <a:pt x="4079" y="20886"/>
                  </a:cubicBezTo>
                  <a:lnTo>
                    <a:pt x="4078" y="20885"/>
                  </a:lnTo>
                  <a:lnTo>
                    <a:pt x="9708" y="15256"/>
                  </a:lnTo>
                  <a:cubicBezTo>
                    <a:pt x="10839" y="15857"/>
                    <a:pt x="12128" y="16201"/>
                    <a:pt x="13499" y="16201"/>
                  </a:cubicBezTo>
                  <a:cubicBezTo>
                    <a:pt x="17973" y="16201"/>
                    <a:pt x="21600" y="12574"/>
                    <a:pt x="21600" y="8100"/>
                  </a:cubicBezTo>
                  <a:cubicBezTo>
                    <a:pt x="21600" y="3626"/>
                    <a:pt x="17973" y="0"/>
                    <a:pt x="13499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500">
                  <a:solidFill>
                    <a:srgbClr val="FFFFFF"/>
                  </a:solidFill>
                  <a:latin typeface="Gill Sans"/>
                  <a:ea typeface="Gill Sans"/>
                  <a:cs typeface="Gill Sans"/>
                  <a:sym typeface="Gill Sans"/>
                </a:defRPr>
              </a:pPr>
            </a:p>
          </p:txBody>
        </p:sp>
        <p:sp>
          <p:nvSpPr>
            <p:cNvPr id="149" name="形状"/>
            <p:cNvSpPr/>
            <p:nvPr/>
          </p:nvSpPr>
          <p:spPr>
            <a:xfrm>
              <a:off x="178792" y="68896"/>
              <a:ext cx="104104" cy="1037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161" y="0"/>
                  </a:moveTo>
                  <a:cubicBezTo>
                    <a:pt x="9025" y="0"/>
                    <a:pt x="0" y="9025"/>
                    <a:pt x="0" y="20160"/>
                  </a:cubicBezTo>
                  <a:cubicBezTo>
                    <a:pt x="0" y="20954"/>
                    <a:pt x="644" y="21600"/>
                    <a:pt x="1440" y="21600"/>
                  </a:cubicBezTo>
                  <a:cubicBezTo>
                    <a:pt x="2235" y="21600"/>
                    <a:pt x="2880" y="20954"/>
                    <a:pt x="2880" y="20160"/>
                  </a:cubicBezTo>
                  <a:cubicBezTo>
                    <a:pt x="2880" y="10618"/>
                    <a:pt x="10617" y="2880"/>
                    <a:pt x="20161" y="2880"/>
                  </a:cubicBezTo>
                  <a:cubicBezTo>
                    <a:pt x="20956" y="2880"/>
                    <a:pt x="21600" y="2234"/>
                    <a:pt x="21600" y="1440"/>
                  </a:cubicBezTo>
                  <a:cubicBezTo>
                    <a:pt x="21600" y="645"/>
                    <a:pt x="20956" y="0"/>
                    <a:pt x="20161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500">
                  <a:solidFill>
                    <a:srgbClr val="FFFFFF"/>
                  </a:solidFill>
                  <a:latin typeface="Gill Sans"/>
                  <a:ea typeface="Gill Sans"/>
                  <a:cs typeface="Gill Sans"/>
                  <a:sym typeface="Gill Sans"/>
                </a:defRPr>
              </a:pPr>
            </a:p>
          </p:txBody>
        </p:sp>
      </p:grpSp>
      <p:sp>
        <p:nvSpPr>
          <p:cNvPr id="151" name="线条"/>
          <p:cNvSpPr/>
          <p:nvPr/>
        </p:nvSpPr>
        <p:spPr>
          <a:xfrm>
            <a:off x="6259512" y="3006725"/>
            <a:ext cx="236538" cy="0"/>
          </a:xfrm>
          <a:prstGeom prst="line">
            <a:avLst/>
          </a:prstGeom>
          <a:ln w="19050">
            <a:solidFill>
              <a:srgbClr val="FFFFFF"/>
            </a:solidFill>
            <a:bevel/>
          </a:ln>
        </p:spPr>
        <p:txBody>
          <a:bodyPr lIns="45719" rIns="45719"/>
          <a:lstStyle/>
          <a:p>
            <a:pPr/>
          </a:p>
        </p:txBody>
      </p:sp>
      <p:sp>
        <p:nvSpPr>
          <p:cNvPr id="152" name="从swift过渡"/>
          <p:cNvSpPr txBox="1"/>
          <p:nvPr/>
        </p:nvSpPr>
        <p:spPr>
          <a:xfrm>
            <a:off x="5715000" y="2613025"/>
            <a:ext cx="1282700" cy="2765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ctr">
              <a:defRPr>
                <a:solidFill>
                  <a:srgbClr val="FFFFFF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>
                <a:latin typeface="宋体"/>
                <a:ea typeface="宋体"/>
                <a:cs typeface="宋体"/>
                <a:sym typeface="宋体"/>
              </a:rPr>
              <a:t>从</a:t>
            </a:r>
            <a:r>
              <a:t>swift</a:t>
            </a:r>
            <a:r>
              <a:rPr>
                <a:latin typeface="宋体"/>
                <a:ea typeface="宋体"/>
                <a:cs typeface="宋体"/>
                <a:sym typeface="宋体"/>
              </a:rPr>
              <a:t>过渡</a:t>
            </a:r>
          </a:p>
        </p:txBody>
      </p:sp>
      <p:grpSp>
        <p:nvGrpSpPr>
          <p:cNvPr id="155" name="成组"/>
          <p:cNvGrpSpPr/>
          <p:nvPr/>
        </p:nvGrpSpPr>
        <p:grpSpPr>
          <a:xfrm>
            <a:off x="6154737" y="2079624"/>
            <a:ext cx="303213" cy="442894"/>
            <a:chOff x="0" y="0"/>
            <a:chExt cx="303212" cy="442892"/>
          </a:xfrm>
        </p:grpSpPr>
        <p:sp>
          <p:nvSpPr>
            <p:cNvPr id="153" name="形状"/>
            <p:cNvSpPr/>
            <p:nvPr/>
          </p:nvSpPr>
          <p:spPr>
            <a:xfrm>
              <a:off x="0" y="-1"/>
              <a:ext cx="303213" cy="4428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386" y="14176"/>
                  </a:moveTo>
                  <a:lnTo>
                    <a:pt x="6223" y="14176"/>
                  </a:lnTo>
                  <a:cubicBezTo>
                    <a:pt x="5734" y="13447"/>
                    <a:pt x="5147" y="12717"/>
                    <a:pt x="4568" y="12004"/>
                  </a:cubicBezTo>
                  <a:cubicBezTo>
                    <a:pt x="3287" y="10427"/>
                    <a:pt x="1963" y="8797"/>
                    <a:pt x="1963" y="7425"/>
                  </a:cubicBezTo>
                  <a:cubicBezTo>
                    <a:pt x="1963" y="4075"/>
                    <a:pt x="5927" y="1350"/>
                    <a:pt x="10800" y="1350"/>
                  </a:cubicBezTo>
                  <a:cubicBezTo>
                    <a:pt x="15672" y="1350"/>
                    <a:pt x="19636" y="4075"/>
                    <a:pt x="19636" y="7425"/>
                  </a:cubicBezTo>
                  <a:cubicBezTo>
                    <a:pt x="19636" y="8787"/>
                    <a:pt x="18312" y="10425"/>
                    <a:pt x="17029" y="12012"/>
                  </a:cubicBezTo>
                  <a:cubicBezTo>
                    <a:pt x="16455" y="12724"/>
                    <a:pt x="15873" y="13450"/>
                    <a:pt x="15386" y="14176"/>
                  </a:cubicBezTo>
                  <a:moveTo>
                    <a:pt x="10800" y="20250"/>
                  </a:moveTo>
                  <a:cubicBezTo>
                    <a:pt x="9805" y="20250"/>
                    <a:pt x="9347" y="20172"/>
                    <a:pt x="8839" y="19407"/>
                  </a:cubicBezTo>
                  <a:lnTo>
                    <a:pt x="13000" y="19049"/>
                  </a:lnTo>
                  <a:cubicBezTo>
                    <a:pt x="12398" y="20165"/>
                    <a:pt x="11959" y="20250"/>
                    <a:pt x="10800" y="20250"/>
                  </a:cubicBezTo>
                  <a:moveTo>
                    <a:pt x="7595" y="16814"/>
                  </a:moveTo>
                  <a:cubicBezTo>
                    <a:pt x="7417" y="16408"/>
                    <a:pt x="7215" y="15979"/>
                    <a:pt x="6991" y="15526"/>
                  </a:cubicBezTo>
                  <a:lnTo>
                    <a:pt x="14616" y="15526"/>
                  </a:lnTo>
                  <a:cubicBezTo>
                    <a:pt x="14496" y="15768"/>
                    <a:pt x="14375" y="16011"/>
                    <a:pt x="14270" y="16240"/>
                  </a:cubicBezTo>
                  <a:cubicBezTo>
                    <a:pt x="14270" y="16240"/>
                    <a:pt x="7595" y="16814"/>
                    <a:pt x="7595" y="16814"/>
                  </a:cubicBezTo>
                  <a:close/>
                  <a:moveTo>
                    <a:pt x="13345" y="18344"/>
                  </a:moveTo>
                  <a:lnTo>
                    <a:pt x="8476" y="18763"/>
                  </a:lnTo>
                  <a:cubicBezTo>
                    <a:pt x="8303" y="18417"/>
                    <a:pt x="8116" y="18012"/>
                    <a:pt x="7890" y="17484"/>
                  </a:cubicBezTo>
                  <a:cubicBezTo>
                    <a:pt x="7887" y="17478"/>
                    <a:pt x="7883" y="17470"/>
                    <a:pt x="7881" y="17463"/>
                  </a:cubicBezTo>
                  <a:lnTo>
                    <a:pt x="13957" y="16942"/>
                  </a:lnTo>
                  <a:cubicBezTo>
                    <a:pt x="13871" y="17141"/>
                    <a:pt x="13778" y="17351"/>
                    <a:pt x="13698" y="17538"/>
                  </a:cubicBezTo>
                  <a:cubicBezTo>
                    <a:pt x="13569" y="17842"/>
                    <a:pt x="13453" y="18105"/>
                    <a:pt x="13345" y="18344"/>
                  </a:cubicBezTo>
                  <a:moveTo>
                    <a:pt x="10800" y="0"/>
                  </a:moveTo>
                  <a:cubicBezTo>
                    <a:pt x="4835" y="0"/>
                    <a:pt x="0" y="3324"/>
                    <a:pt x="0" y="7425"/>
                  </a:cubicBezTo>
                  <a:cubicBezTo>
                    <a:pt x="0" y="10146"/>
                    <a:pt x="3621" y="13030"/>
                    <a:pt x="4939" y="15563"/>
                  </a:cubicBezTo>
                  <a:cubicBezTo>
                    <a:pt x="6906" y="19340"/>
                    <a:pt x="6688" y="21600"/>
                    <a:pt x="10800" y="21600"/>
                  </a:cubicBezTo>
                  <a:cubicBezTo>
                    <a:pt x="14972" y="21600"/>
                    <a:pt x="14692" y="19350"/>
                    <a:pt x="16660" y="15578"/>
                  </a:cubicBezTo>
                  <a:cubicBezTo>
                    <a:pt x="17983" y="13040"/>
                    <a:pt x="21600" y="10124"/>
                    <a:pt x="21600" y="7425"/>
                  </a:cubicBezTo>
                  <a:cubicBezTo>
                    <a:pt x="21600" y="3324"/>
                    <a:pt x="16764" y="0"/>
                    <a:pt x="10800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500">
                  <a:solidFill>
                    <a:srgbClr val="FFFFFF"/>
                  </a:solidFill>
                  <a:latin typeface="Gill Sans"/>
                  <a:ea typeface="Gill Sans"/>
                  <a:cs typeface="Gill Sans"/>
                  <a:sym typeface="Gill Sans"/>
                </a:defRPr>
              </a:pPr>
            </a:p>
          </p:txBody>
        </p:sp>
        <p:sp>
          <p:nvSpPr>
            <p:cNvPr id="154" name="形状"/>
            <p:cNvSpPr/>
            <p:nvPr/>
          </p:nvSpPr>
          <p:spPr>
            <a:xfrm>
              <a:off x="68636" y="69535"/>
              <a:ext cx="89758" cy="899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9938" y="0"/>
                  </a:moveTo>
                  <a:cubicBezTo>
                    <a:pt x="8943" y="0"/>
                    <a:pt x="0" y="8942"/>
                    <a:pt x="0" y="19938"/>
                  </a:cubicBezTo>
                  <a:cubicBezTo>
                    <a:pt x="0" y="20855"/>
                    <a:pt x="743" y="21600"/>
                    <a:pt x="1661" y="21600"/>
                  </a:cubicBezTo>
                  <a:cubicBezTo>
                    <a:pt x="2579" y="21600"/>
                    <a:pt x="3323" y="20855"/>
                    <a:pt x="3323" y="19938"/>
                  </a:cubicBezTo>
                  <a:cubicBezTo>
                    <a:pt x="3323" y="10777"/>
                    <a:pt x="10777" y="3323"/>
                    <a:pt x="19938" y="3323"/>
                  </a:cubicBezTo>
                  <a:cubicBezTo>
                    <a:pt x="20856" y="3323"/>
                    <a:pt x="21600" y="2578"/>
                    <a:pt x="21600" y="1661"/>
                  </a:cubicBezTo>
                  <a:cubicBezTo>
                    <a:pt x="21600" y="744"/>
                    <a:pt x="20856" y="0"/>
                    <a:pt x="19938" y="0"/>
                  </a:cubicBezTo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ctr">
                <a:defRPr sz="1500">
                  <a:solidFill>
                    <a:srgbClr val="FFFFFF"/>
                  </a:solidFill>
                  <a:latin typeface="Gill Sans"/>
                  <a:ea typeface="Gill Sans"/>
                  <a:cs typeface="Gill Sans"/>
                  <a:sym typeface="Gill Sans"/>
                </a:defRPr>
              </a:pPr>
            </a:p>
          </p:txBody>
        </p:sp>
      </p:grpSp>
      <p:sp>
        <p:nvSpPr>
          <p:cNvPr id="156" name="线条"/>
          <p:cNvSpPr/>
          <p:nvPr/>
        </p:nvSpPr>
        <p:spPr>
          <a:xfrm>
            <a:off x="3987800" y="2373312"/>
            <a:ext cx="0" cy="728663"/>
          </a:xfrm>
          <a:prstGeom prst="line">
            <a:avLst/>
          </a:prstGeom>
          <a:ln w="6350">
            <a:solidFill>
              <a:srgbClr val="FFFFFF"/>
            </a:solidFill>
            <a:bevel/>
          </a:ln>
        </p:spPr>
        <p:txBody>
          <a:bodyPr lIns="45719" rIns="45719"/>
          <a:lstStyle/>
          <a:p>
            <a:pPr/>
          </a:p>
        </p:txBody>
      </p:sp>
      <p:sp>
        <p:nvSpPr>
          <p:cNvPr id="157" name="语法十分相近 被称作android的swift…"/>
          <p:cNvSpPr txBox="1"/>
          <p:nvPr/>
        </p:nvSpPr>
        <p:spPr>
          <a:xfrm>
            <a:off x="5848350" y="3127375"/>
            <a:ext cx="2308226" cy="5063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1000">
                <a:solidFill>
                  <a:srgbClr val="FFFFFF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>
                <a:latin typeface="宋体"/>
                <a:ea typeface="宋体"/>
                <a:cs typeface="宋体"/>
                <a:sym typeface="宋体"/>
              </a:rPr>
              <a:t>语法十分相近 被称作</a:t>
            </a:r>
            <a:r>
              <a:t>android</a:t>
            </a:r>
            <a:r>
              <a:rPr>
                <a:latin typeface="宋体"/>
                <a:ea typeface="宋体"/>
                <a:cs typeface="宋体"/>
                <a:sym typeface="宋体"/>
              </a:rPr>
              <a:t>的</a:t>
            </a:r>
            <a:r>
              <a:t>swift</a:t>
            </a:r>
          </a:p>
          <a:p>
            <a:pPr>
              <a:defRPr sz="1000">
                <a:solidFill>
                  <a:srgbClr val="FFFFFF"/>
                </a:solidFill>
                <a:latin typeface="+mn-lt"/>
                <a:ea typeface="+mn-ea"/>
                <a:cs typeface="+mn-cs"/>
                <a:sym typeface="Arial"/>
              </a:defRPr>
            </a:pPr>
          </a:p>
          <a:p>
            <a:pPr>
              <a:defRPr sz="1000">
                <a:solidFill>
                  <a:srgbClr val="FFFFFF"/>
                </a:solidFill>
                <a:latin typeface="宋体"/>
                <a:ea typeface="宋体"/>
                <a:cs typeface="宋体"/>
                <a:sym typeface="宋体"/>
              </a:defRPr>
            </a:pPr>
            <a:r>
              <a:t>易于ios开发人员上手android开发</a:t>
            </a:r>
          </a:p>
        </p:txBody>
      </p:sp>
      <p:sp>
        <p:nvSpPr>
          <p:cNvPr id="158" name="Kotlin 与 Java 100% 互通，并具备诸多 Java 尚不支持的新特性。…"/>
          <p:cNvSpPr txBox="1"/>
          <p:nvPr/>
        </p:nvSpPr>
        <p:spPr>
          <a:xfrm>
            <a:off x="490537" y="3019425"/>
            <a:ext cx="1903413" cy="13994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1000">
                <a:solidFill>
                  <a:srgbClr val="FFFFFF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t>Kotlin </a:t>
            </a:r>
            <a:r>
              <a:rPr>
                <a:latin typeface="宋体"/>
                <a:ea typeface="宋体"/>
                <a:cs typeface="宋体"/>
                <a:sym typeface="宋体"/>
              </a:rPr>
              <a:t>与 </a:t>
            </a:r>
            <a:r>
              <a:t>Java 100% </a:t>
            </a:r>
            <a:r>
              <a:rPr>
                <a:latin typeface="宋体"/>
                <a:ea typeface="宋体"/>
                <a:cs typeface="宋体"/>
                <a:sym typeface="宋体"/>
              </a:rPr>
              <a:t>互通，并具备诸多 </a:t>
            </a:r>
            <a:r>
              <a:t>Java </a:t>
            </a:r>
            <a:r>
              <a:rPr>
                <a:latin typeface="宋体"/>
                <a:ea typeface="宋体"/>
                <a:cs typeface="宋体"/>
                <a:sym typeface="宋体"/>
              </a:rPr>
              <a:t>尚不支持的新特性。</a:t>
            </a:r>
          </a:p>
          <a:p>
            <a:pPr>
              <a:defRPr sz="1000">
                <a:solidFill>
                  <a:srgbClr val="FFFFFF"/>
                </a:solidFill>
                <a:latin typeface="+mn-lt"/>
                <a:ea typeface="+mn-ea"/>
                <a:cs typeface="+mn-cs"/>
                <a:sym typeface="Arial"/>
              </a:defRPr>
            </a:pPr>
          </a:p>
          <a:p>
            <a:pPr>
              <a:defRPr sz="1000">
                <a:solidFill>
                  <a:srgbClr val="FFFFFF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>
                <a:latin typeface="宋体"/>
                <a:ea typeface="宋体"/>
                <a:cs typeface="宋体"/>
                <a:sym typeface="宋体"/>
              </a:rPr>
              <a:t>编辑器</a:t>
            </a:r>
            <a:r>
              <a:t>java-&gt;kotlin</a:t>
            </a:r>
          </a:p>
          <a:p>
            <a:pPr>
              <a:defRPr sz="1000">
                <a:solidFill>
                  <a:srgbClr val="FFFFFF"/>
                </a:solidFill>
                <a:latin typeface="+mn-lt"/>
                <a:ea typeface="+mn-ea"/>
                <a:cs typeface="+mn-cs"/>
                <a:sym typeface="Arial"/>
              </a:defRPr>
            </a:pPr>
          </a:p>
          <a:p>
            <a:pPr>
              <a:defRPr sz="1000">
                <a:solidFill>
                  <a:srgbClr val="FFFFFF"/>
                </a:solidFill>
                <a:latin typeface="+mn-lt"/>
                <a:ea typeface="+mn-ea"/>
                <a:cs typeface="+mn-cs"/>
                <a:sym typeface="Arial"/>
              </a:defRPr>
            </a:pPr>
            <a:r>
              <a:rPr>
                <a:latin typeface="宋体"/>
                <a:ea typeface="宋体"/>
                <a:cs typeface="宋体"/>
                <a:sym typeface="宋体"/>
              </a:rPr>
              <a:t>直接无缝调用各种</a:t>
            </a:r>
            <a:r>
              <a:t>java</a:t>
            </a:r>
            <a:r>
              <a:rPr>
                <a:latin typeface="宋体"/>
                <a:ea typeface="宋体"/>
                <a:cs typeface="宋体"/>
                <a:sym typeface="宋体"/>
              </a:rPr>
              <a:t>第三方库</a:t>
            </a:r>
          </a:p>
          <a:p>
            <a:pPr>
              <a:defRPr sz="1000">
                <a:solidFill>
                  <a:srgbClr val="FFFFFF"/>
                </a:solidFill>
                <a:latin typeface="+mn-lt"/>
                <a:ea typeface="+mn-ea"/>
                <a:cs typeface="+mn-cs"/>
                <a:sym typeface="Arial"/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push dir="r"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kotlin与java进行对比"/>
          <p:cNvSpPr txBox="1"/>
          <p:nvPr/>
        </p:nvSpPr>
        <p:spPr>
          <a:xfrm>
            <a:off x="3155701" y="2048641"/>
            <a:ext cx="2113916" cy="6070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defTabSz="457200">
              <a:lnSpc>
                <a:spcPct val="30000"/>
              </a:lnSpc>
              <a:spcBef>
                <a:spcPts val="1500"/>
              </a:spcBef>
              <a:defRPr b="1" sz="1600">
                <a:solidFill>
                  <a:srgbClr val="2F2F2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kotlin与java进行对比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push dir="r"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常量与变量…"/>
          <p:cNvSpPr txBox="1"/>
          <p:nvPr/>
        </p:nvSpPr>
        <p:spPr>
          <a:xfrm>
            <a:off x="651759" y="632182"/>
            <a:ext cx="2692958" cy="19392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457200">
              <a:lnSpc>
                <a:spcPct val="10000"/>
              </a:lnSpc>
              <a:spcBef>
                <a:spcPts val="1500"/>
              </a:spcBef>
              <a:defRPr b="1" sz="1200">
                <a:solidFill>
                  <a:srgbClr val="333333"/>
                </a:solidFill>
                <a:latin typeface="方正兰亭黑_GBK"/>
                <a:ea typeface="方正兰亭黑_GBK"/>
                <a:cs typeface="方正兰亭黑_GBK"/>
                <a:sym typeface="方正兰亭黑_GBK"/>
              </a:defRPr>
            </a:pPr>
            <a:r>
              <a:t>常量与变量</a:t>
            </a:r>
          </a:p>
          <a:p>
            <a:pPr defTabSz="457200">
              <a:lnSpc>
                <a:spcPct val="10000"/>
              </a:lnSpc>
              <a:spcBef>
                <a:spcPts val="1500"/>
              </a:spcBef>
              <a:defRPr b="1" sz="1200">
                <a:solidFill>
                  <a:srgbClr val="333333"/>
                </a:solidFill>
                <a:latin typeface="方正兰亭黑_GBK"/>
                <a:ea typeface="方正兰亭黑_GBK"/>
                <a:cs typeface="方正兰亭黑_GBK"/>
                <a:sym typeface="方正兰亭黑_GBK"/>
              </a:defRPr>
            </a:pPr>
          </a:p>
          <a:p>
            <a:pPr defTabSz="457200">
              <a:lnSpc>
                <a:spcPct val="10000"/>
              </a:lnSpc>
              <a:spcBef>
                <a:spcPts val="1500"/>
              </a:spcBef>
              <a:defRPr b="1" sz="1200">
                <a:solidFill>
                  <a:srgbClr val="333333"/>
                </a:solidFill>
                <a:latin typeface="方正兰亭黑_GBK"/>
                <a:ea typeface="方正兰亭黑_GBK"/>
                <a:cs typeface="方正兰亭黑_GBK"/>
                <a:sym typeface="方正兰亭黑_GBK"/>
              </a:defRPr>
            </a:pPr>
            <a:r>
              <a:t>Java</a:t>
            </a:r>
          </a:p>
          <a:p>
            <a:pPr defTabSz="457200">
              <a:lnSpc>
                <a:spcPct val="10000"/>
              </a:lnSpc>
              <a:spcBef>
                <a:spcPts val="1500"/>
              </a:spcBef>
              <a:defRPr sz="1200">
                <a:solidFill>
                  <a:srgbClr val="333333"/>
                </a:solidFill>
                <a:latin typeface="方正兰亭黑_GBK"/>
                <a:ea typeface="方正兰亭黑_GBK"/>
                <a:cs typeface="方正兰亭黑_GBK"/>
                <a:sym typeface="方正兰亭黑_GBK"/>
              </a:defRPr>
            </a:pPr>
            <a:r>
              <a:t>String name = "Amit Shekhar";</a:t>
            </a:r>
          </a:p>
          <a:p>
            <a:pPr defTabSz="457200">
              <a:lnSpc>
                <a:spcPct val="10000"/>
              </a:lnSpc>
              <a:spcBef>
                <a:spcPts val="1500"/>
              </a:spcBef>
              <a:defRPr sz="1200">
                <a:solidFill>
                  <a:srgbClr val="333333"/>
                </a:solidFill>
                <a:latin typeface="方正兰亭黑_GBK"/>
                <a:ea typeface="方正兰亭黑_GBK"/>
                <a:cs typeface="方正兰亭黑_GBK"/>
                <a:sym typeface="方正兰亭黑_GBK"/>
              </a:defRPr>
            </a:pPr>
            <a:r>
              <a:t>final String name = "Amit Shekhar”;</a:t>
            </a:r>
          </a:p>
          <a:p>
            <a:pPr defTabSz="457200">
              <a:lnSpc>
                <a:spcPct val="10000"/>
              </a:lnSpc>
              <a:spcBef>
                <a:spcPts val="1500"/>
              </a:spcBef>
              <a:defRPr sz="1200">
                <a:solidFill>
                  <a:srgbClr val="333333"/>
                </a:solidFill>
                <a:latin typeface="方正兰亭黑_GBK"/>
                <a:ea typeface="方正兰亭黑_GBK"/>
                <a:cs typeface="方正兰亭黑_GBK"/>
                <a:sym typeface="方正兰亭黑_GBK"/>
              </a:defRPr>
            </a:pPr>
          </a:p>
          <a:p>
            <a:pPr defTabSz="457200">
              <a:lnSpc>
                <a:spcPct val="10000"/>
              </a:lnSpc>
              <a:spcBef>
                <a:spcPts val="1500"/>
              </a:spcBef>
              <a:defRPr b="1" sz="1200">
                <a:solidFill>
                  <a:srgbClr val="333333"/>
                </a:solidFill>
                <a:latin typeface="方正兰亭黑_GBK"/>
                <a:ea typeface="方正兰亭黑_GBK"/>
                <a:cs typeface="方正兰亭黑_GBK"/>
                <a:sym typeface="方正兰亭黑_GBK"/>
              </a:defRPr>
            </a:pPr>
            <a:r>
              <a:t>Kotlin</a:t>
            </a:r>
          </a:p>
          <a:p>
            <a:pPr defTabSz="457200">
              <a:lnSpc>
                <a:spcPct val="10000"/>
              </a:lnSpc>
              <a:spcBef>
                <a:spcPts val="1500"/>
              </a:spcBef>
              <a:defRPr sz="1200">
                <a:solidFill>
                  <a:srgbClr val="333333"/>
                </a:solidFill>
                <a:latin typeface="方正兰亭黑_GBK"/>
                <a:ea typeface="方正兰亭黑_GBK"/>
                <a:cs typeface="方正兰亭黑_GBK"/>
                <a:sym typeface="方正兰亭黑_GBK"/>
              </a:defRPr>
            </a:pPr>
            <a:r>
              <a:t>var name = "Amit Shekhar"</a:t>
            </a:r>
          </a:p>
          <a:p>
            <a:pPr defTabSz="457200">
              <a:lnSpc>
                <a:spcPct val="10000"/>
              </a:lnSpc>
              <a:spcBef>
                <a:spcPts val="1500"/>
              </a:spcBef>
              <a:defRPr sz="1200">
                <a:solidFill>
                  <a:srgbClr val="333333"/>
                </a:solidFill>
                <a:latin typeface="方正兰亭黑_GBK"/>
                <a:ea typeface="方正兰亭黑_GBK"/>
                <a:cs typeface="方正兰亭黑_GBK"/>
                <a:sym typeface="方正兰亭黑_GBK"/>
              </a:defRPr>
            </a:pPr>
            <a:r>
              <a:t>val name = "Amit Shekhar"</a:t>
            </a:r>
          </a:p>
        </p:txBody>
      </p:sp>
      <p:sp>
        <p:nvSpPr>
          <p:cNvPr id="163" name="java kotlin对比"/>
          <p:cNvSpPr txBox="1"/>
          <p:nvPr/>
        </p:nvSpPr>
        <p:spPr>
          <a:xfrm>
            <a:off x="3127868" y="83189"/>
            <a:ext cx="1501190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800"/>
            </a:lvl1pPr>
          </a:lstStyle>
          <a:p>
            <a:pPr/>
            <a:r>
              <a:t>java kotlin对比</a:t>
            </a:r>
          </a:p>
        </p:txBody>
      </p:sp>
      <p:sp>
        <p:nvSpPr>
          <p:cNvPr id="164" name="字符串拼接…"/>
          <p:cNvSpPr txBox="1"/>
          <p:nvPr/>
        </p:nvSpPr>
        <p:spPr>
          <a:xfrm>
            <a:off x="3760415" y="489307"/>
            <a:ext cx="4274125" cy="2225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1"/>
            </a:pPr>
            <a:r>
              <a:t>字符串拼接</a:t>
            </a:r>
          </a:p>
          <a:p>
            <a:pPr>
              <a:defRPr b="1"/>
            </a:pPr>
          </a:p>
          <a:p>
            <a:pPr>
              <a:defRPr b="1"/>
            </a:pPr>
            <a:r>
              <a:t>Java</a:t>
            </a:r>
          </a:p>
          <a:p>
            <a:pPr/>
            <a:r>
              <a:t>String firstName = "Amit";</a:t>
            </a:r>
          </a:p>
          <a:p>
            <a:pPr/>
            <a:r>
              <a:t>String lastName = "Shekhar";</a:t>
            </a:r>
          </a:p>
          <a:p>
            <a:pPr/>
            <a:r>
              <a:t>String message = "My name is: " + firstName + " " + lastName;</a:t>
            </a:r>
          </a:p>
          <a:p>
            <a:pPr/>
          </a:p>
          <a:p>
            <a:pPr>
              <a:defRPr b="1"/>
            </a:pPr>
            <a:r>
              <a:t>Kotlin</a:t>
            </a:r>
          </a:p>
          <a:p>
            <a:pPr/>
            <a:r>
              <a:t>val firstName = "Amit"</a:t>
            </a:r>
          </a:p>
          <a:p>
            <a:pPr/>
            <a:r>
              <a:t>val lastName = "Shekhar"</a:t>
            </a:r>
          </a:p>
          <a:p>
            <a:pPr/>
            <a:r>
              <a:t>val message = "My name is: $firstName $lastName"</a:t>
            </a:r>
          </a:p>
        </p:txBody>
      </p:sp>
      <p:sp>
        <p:nvSpPr>
          <p:cNvPr id="165" name="三元表达式…"/>
          <p:cNvSpPr txBox="1"/>
          <p:nvPr/>
        </p:nvSpPr>
        <p:spPr>
          <a:xfrm>
            <a:off x="539232" y="2995544"/>
            <a:ext cx="2587412" cy="184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1"/>
            </a:pPr>
            <a:r>
              <a:t>三元表达式</a:t>
            </a:r>
          </a:p>
          <a:p>
            <a:pPr>
              <a:defRPr b="1"/>
            </a:pPr>
          </a:p>
          <a:p>
            <a:pPr>
              <a:defRPr b="1"/>
            </a:pPr>
            <a:r>
              <a:t>Java</a:t>
            </a:r>
          </a:p>
          <a:p>
            <a:pPr/>
            <a:r>
              <a:t>String text = x &gt; 5 ? "x &gt; 5" : "x &lt;= 5”;</a:t>
            </a:r>
          </a:p>
          <a:p>
            <a:pPr/>
          </a:p>
          <a:p>
            <a:pPr>
              <a:defRPr b="1"/>
            </a:pPr>
            <a:r>
              <a:t>Kotlin</a:t>
            </a:r>
          </a:p>
          <a:p>
            <a:pPr/>
            <a:r>
              <a:t>val text = if (x &gt; 5)</a:t>
            </a:r>
          </a:p>
          <a:p>
            <a:pPr/>
            <a:r>
              <a:t>              "x &gt; 5"</a:t>
            </a:r>
          </a:p>
          <a:p>
            <a:pPr/>
            <a:r>
              <a:t>           else "x &lt;= 5"</a:t>
            </a:r>
          </a:p>
        </p:txBody>
      </p:sp>
      <p:sp>
        <p:nvSpPr>
          <p:cNvPr id="166" name="类型判断和转换 (声明式)…"/>
          <p:cNvSpPr txBox="1"/>
          <p:nvPr/>
        </p:nvSpPr>
        <p:spPr>
          <a:xfrm>
            <a:off x="3768249" y="2805044"/>
            <a:ext cx="1932656" cy="2225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1"/>
            </a:pPr>
            <a:r>
              <a:t>类型判断和转换 (声明式)</a:t>
            </a:r>
          </a:p>
          <a:p>
            <a:pPr>
              <a:defRPr b="1"/>
            </a:pPr>
          </a:p>
          <a:p>
            <a:pPr>
              <a:defRPr b="1"/>
            </a:pPr>
            <a:r>
              <a:t>Java</a:t>
            </a:r>
          </a:p>
          <a:p>
            <a:pPr/>
            <a:r>
              <a:t>if (object instanceof Car) {</a:t>
            </a:r>
          </a:p>
          <a:p>
            <a:pPr/>
            <a:r>
              <a:t>}</a:t>
            </a:r>
          </a:p>
          <a:p>
            <a:pPr/>
            <a:r>
              <a:t>Car car = (Car) object;</a:t>
            </a:r>
          </a:p>
          <a:p>
            <a:pPr/>
          </a:p>
          <a:p>
            <a:pPr>
              <a:defRPr b="1"/>
            </a:pPr>
            <a:r>
              <a:t>Kotlin</a:t>
            </a:r>
          </a:p>
          <a:p>
            <a:pPr/>
            <a:r>
              <a:t>if (object is Car) {</a:t>
            </a:r>
          </a:p>
          <a:p>
            <a:pPr/>
            <a:r>
              <a:t>}</a:t>
            </a:r>
          </a:p>
          <a:p>
            <a:pPr/>
            <a:r>
              <a:t>var car = object as Car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push dir="r"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java kotlin对比"/>
          <p:cNvSpPr txBox="1"/>
          <p:nvPr/>
        </p:nvSpPr>
        <p:spPr>
          <a:xfrm>
            <a:off x="3127868" y="83189"/>
            <a:ext cx="1501190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800"/>
            </a:lvl1pPr>
          </a:lstStyle>
          <a:p>
            <a:pPr/>
            <a:r>
              <a:t>java kotlin对比</a:t>
            </a:r>
          </a:p>
        </p:txBody>
      </p:sp>
      <p:sp>
        <p:nvSpPr>
          <p:cNvPr id="169" name="带返回值的方法…"/>
          <p:cNvSpPr txBox="1"/>
          <p:nvPr/>
        </p:nvSpPr>
        <p:spPr>
          <a:xfrm>
            <a:off x="295508" y="1015538"/>
            <a:ext cx="2409657" cy="3368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1"/>
            </a:pPr>
            <a:r>
              <a:t>带返回值的方法</a:t>
            </a:r>
          </a:p>
          <a:p>
            <a:pPr>
              <a:defRPr b="1"/>
            </a:pPr>
          </a:p>
          <a:p>
            <a:pPr>
              <a:defRPr b="1"/>
            </a:pPr>
            <a:r>
              <a:t>Java</a:t>
            </a:r>
          </a:p>
          <a:p>
            <a:pPr/>
            <a:r>
              <a:t>int getScore(int value) {</a:t>
            </a:r>
          </a:p>
          <a:p>
            <a:pPr/>
            <a:r>
              <a:t>   // logic here</a:t>
            </a:r>
          </a:p>
          <a:p>
            <a:pPr/>
            <a:r>
              <a:t>   return score;</a:t>
            </a:r>
          </a:p>
          <a:p>
            <a:pPr/>
            <a:r>
              <a:t>}</a:t>
            </a:r>
          </a:p>
          <a:p>
            <a:pPr/>
          </a:p>
          <a:p>
            <a:pPr>
              <a:defRPr b="1"/>
            </a:pPr>
            <a:r>
              <a:t>Kotlin</a:t>
            </a:r>
          </a:p>
          <a:p>
            <a:pPr/>
            <a:r>
              <a:t>fun getScore(value:Int): Int {</a:t>
            </a:r>
          </a:p>
          <a:p>
            <a:pPr/>
            <a:r>
              <a:t>   // logic here</a:t>
            </a:r>
          </a:p>
          <a:p>
            <a:pPr/>
            <a:r>
              <a:t>   return score</a:t>
            </a:r>
          </a:p>
          <a:p>
            <a:pPr/>
            <a:r>
              <a:t>}</a:t>
            </a:r>
          </a:p>
          <a:p>
            <a:pPr/>
          </a:p>
          <a:p>
            <a:pPr/>
            <a:r>
              <a:t>// as a single-expression function</a:t>
            </a:r>
          </a:p>
          <a:p>
            <a:pPr/>
          </a:p>
          <a:p>
            <a:pPr/>
            <a:r>
              <a:t>fun getScore(value:Int): Int = score</a:t>
            </a:r>
          </a:p>
        </p:txBody>
      </p:sp>
      <p:sp>
        <p:nvSpPr>
          <p:cNvPr id="170" name="静态方法定义…"/>
          <p:cNvSpPr txBox="1"/>
          <p:nvPr/>
        </p:nvSpPr>
        <p:spPr>
          <a:xfrm>
            <a:off x="6455935" y="914056"/>
            <a:ext cx="2688424" cy="184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1"/>
            </a:pPr>
            <a:r>
              <a:t>静态方法定义</a:t>
            </a:r>
          </a:p>
          <a:p>
            <a:pPr>
              <a:defRPr b="1"/>
            </a:pPr>
          </a:p>
          <a:p>
            <a:pPr>
              <a:defRPr b="1"/>
            </a:pPr>
            <a:r>
              <a:t>java</a:t>
            </a:r>
          </a:p>
          <a:p>
            <a:pPr/>
            <a:r>
              <a:t>public class Utils {</a:t>
            </a:r>
          </a:p>
          <a:p>
            <a:pPr/>
          </a:p>
          <a:p>
            <a:pPr/>
            <a:r>
              <a:t>    public static int getScore(int value) {</a:t>
            </a:r>
          </a:p>
          <a:p>
            <a:pPr/>
            <a:r>
              <a:t>        return 2 * value;</a:t>
            </a:r>
          </a:p>
          <a:p>
            <a:pPr/>
            <a:r>
              <a:t>    } </a:t>
            </a:r>
          </a:p>
          <a:p>
            <a:pPr/>
            <a:r>
              <a:t>}</a:t>
            </a:r>
          </a:p>
        </p:txBody>
      </p:sp>
      <p:sp>
        <p:nvSpPr>
          <p:cNvPr id="171" name="静态方法定义…"/>
          <p:cNvSpPr txBox="1"/>
          <p:nvPr/>
        </p:nvSpPr>
        <p:spPr>
          <a:xfrm>
            <a:off x="3446906" y="977438"/>
            <a:ext cx="4053159" cy="3444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1"/>
            </a:pPr>
            <a:r>
              <a:t>静态方法定义</a:t>
            </a:r>
          </a:p>
          <a:p>
            <a:pPr>
              <a:defRPr b="1"/>
            </a:pPr>
          </a:p>
          <a:p>
            <a:pPr>
              <a:defRPr b="1"/>
            </a:pPr>
            <a:r>
              <a:t>Kotlin</a:t>
            </a:r>
          </a:p>
          <a:p>
            <a:pPr/>
            <a:r>
              <a:t>class Utils {</a:t>
            </a:r>
          </a:p>
          <a:p>
            <a:pPr/>
            <a:r>
              <a:t>    companion object {//下是静态方法</a:t>
            </a:r>
          </a:p>
          <a:p>
            <a:pPr/>
            <a:r>
              <a:t>        fun getScore(value: Int): Int {</a:t>
            </a:r>
          </a:p>
          <a:p>
            <a:pPr/>
            <a:r>
              <a:t>            return 2 * value</a:t>
            </a:r>
          </a:p>
          <a:p>
            <a:pPr/>
            <a:r>
              <a:t>        }</a:t>
            </a:r>
          </a:p>
          <a:p>
            <a:pPr/>
            <a:r>
              <a:t>    }</a:t>
            </a:r>
          </a:p>
          <a:p>
            <a:pPr/>
            <a:r>
              <a:t>}</a:t>
            </a:r>
          </a:p>
          <a:p>
            <a:pPr>
              <a:defRPr b="1"/>
            </a:pPr>
            <a:r>
              <a:t>// other way is also there</a:t>
            </a:r>
          </a:p>
          <a:p>
            <a:pPr/>
            <a:r>
              <a:t>object Utils {//object修饰的类是单例的,方法是静态方法</a:t>
            </a:r>
          </a:p>
          <a:p>
            <a:pPr/>
            <a:r>
              <a:t>    fun getScore(value: Int): Int {</a:t>
            </a:r>
          </a:p>
          <a:p>
            <a:pPr/>
            <a:r>
              <a:t>        return 2 * value</a:t>
            </a:r>
          </a:p>
          <a:p>
            <a:pPr/>
            <a:r>
              <a:t>    }</a:t>
            </a:r>
          </a:p>
          <a:p>
            <a:pPr/>
          </a:p>
          <a:p>
            <a:pPr/>
            <a:r>
              <a:t>}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push dir="r"/>
      </p:transition>
    </mc:Choice>
    <mc:Fallback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java kotlin对比"/>
          <p:cNvSpPr txBox="1"/>
          <p:nvPr/>
        </p:nvSpPr>
        <p:spPr>
          <a:xfrm>
            <a:off x="3127868" y="83189"/>
            <a:ext cx="1501190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800"/>
            </a:lvl1pPr>
          </a:lstStyle>
          <a:p>
            <a:pPr/>
            <a:r>
              <a:t>java kotlin对比</a:t>
            </a:r>
          </a:p>
        </p:txBody>
      </p:sp>
      <p:sp>
        <p:nvSpPr>
          <p:cNvPr id="174" name="Java 7 and below…"/>
          <p:cNvSpPr txBox="1"/>
          <p:nvPr/>
        </p:nvSpPr>
        <p:spPr>
          <a:xfrm>
            <a:off x="1162759" y="1291791"/>
            <a:ext cx="2304695" cy="1424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1"/>
            </a:pPr>
            <a:r>
              <a:t>Java 7 and below</a:t>
            </a:r>
          </a:p>
          <a:p>
            <a:pPr>
              <a:defRPr b="1"/>
            </a:pPr>
          </a:p>
          <a:p>
            <a:pPr/>
            <a:r>
              <a:t>for (Car car : cars) {</a:t>
            </a:r>
          </a:p>
          <a:p>
            <a:pPr/>
            <a:r>
              <a:t>  if (car.speed &gt; 100) {</a:t>
            </a:r>
          </a:p>
          <a:p>
            <a:pPr/>
            <a:r>
              <a:t>    System.out.println(car.speed);</a:t>
            </a:r>
          </a:p>
          <a:p>
            <a:pPr/>
            <a:r>
              <a:t>  }</a:t>
            </a:r>
          </a:p>
          <a:p>
            <a:pPr/>
            <a:r>
              <a:t>}</a:t>
            </a:r>
          </a:p>
        </p:txBody>
      </p:sp>
      <p:sp>
        <p:nvSpPr>
          <p:cNvPr id="175" name="Java 8+  streamApi…"/>
          <p:cNvSpPr txBox="1"/>
          <p:nvPr/>
        </p:nvSpPr>
        <p:spPr>
          <a:xfrm>
            <a:off x="4274548" y="2145029"/>
            <a:ext cx="3174211" cy="853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1"/>
            </a:pPr>
            <a:r>
              <a:t>Java 8+  streamApi</a:t>
            </a:r>
          </a:p>
          <a:p>
            <a:pPr/>
            <a:r>
              <a:t>cars.stream()</a:t>
            </a:r>
          </a:p>
          <a:p>
            <a:pPr/>
            <a:r>
              <a:t>.filter(car -&gt; car.speed &gt; 100)</a:t>
            </a:r>
          </a:p>
          <a:p>
            <a:pPr/>
            <a:r>
              <a:t>.forEach(car -&gt; System.out.println(car.speed));</a:t>
            </a:r>
          </a:p>
        </p:txBody>
      </p:sp>
      <p:sp>
        <p:nvSpPr>
          <p:cNvPr id="176" name="kotlin…"/>
          <p:cNvSpPr txBox="1"/>
          <p:nvPr/>
        </p:nvSpPr>
        <p:spPr>
          <a:xfrm>
            <a:off x="1118414" y="3105739"/>
            <a:ext cx="2134758" cy="853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1"/>
            </a:pPr>
            <a:r>
              <a:t>kotlin</a:t>
            </a:r>
          </a:p>
          <a:p>
            <a:pPr>
              <a:defRPr b="1"/>
            </a:pPr>
          </a:p>
          <a:p>
            <a:pPr/>
            <a:r>
              <a:t>cars.filter { it.speed &gt; 100 }</a:t>
            </a:r>
          </a:p>
          <a:p>
            <a:pPr/>
            <a:r>
              <a:t>      .forEach { println(it.speed)}</a:t>
            </a:r>
          </a:p>
        </p:txBody>
      </p:sp>
      <p:sp>
        <p:nvSpPr>
          <p:cNvPr id="177" name="遍历"/>
          <p:cNvSpPr txBox="1"/>
          <p:nvPr/>
        </p:nvSpPr>
        <p:spPr>
          <a:xfrm>
            <a:off x="3661292" y="701148"/>
            <a:ext cx="434341" cy="320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/>
            </a:lvl1pPr>
          </a:lstStyle>
          <a:p>
            <a:pPr/>
            <a:r>
              <a:t>遍历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push dir="r"/>
      </p:transition>
    </mc:Choice>
    <mc:Fallback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kotlin与swift进行对比"/>
          <p:cNvSpPr txBox="1"/>
          <p:nvPr/>
        </p:nvSpPr>
        <p:spPr>
          <a:xfrm>
            <a:off x="3155701" y="2048641"/>
            <a:ext cx="2181286" cy="6070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defTabSz="457200">
              <a:lnSpc>
                <a:spcPct val="30000"/>
              </a:lnSpc>
              <a:spcBef>
                <a:spcPts val="1500"/>
              </a:spcBef>
              <a:defRPr b="1" sz="1600">
                <a:solidFill>
                  <a:srgbClr val="2F2F2F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kotlin与swift进行对比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push dir="r"/>
      </p:transition>
    </mc:Choice>
    <mc:Fallback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wift kotlin对比"/>
          <p:cNvSpPr txBox="1"/>
          <p:nvPr/>
        </p:nvSpPr>
        <p:spPr>
          <a:xfrm>
            <a:off x="3127868" y="83189"/>
            <a:ext cx="1581892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800"/>
            </a:lvl1pPr>
          </a:lstStyle>
          <a:p>
            <a:pPr/>
            <a:r>
              <a:t>swift kotlin对比</a:t>
            </a:r>
          </a:p>
        </p:txBody>
      </p:sp>
      <p:sp>
        <p:nvSpPr>
          <p:cNvPr id="182" name="定义变量常量"/>
          <p:cNvSpPr txBox="1"/>
          <p:nvPr/>
        </p:nvSpPr>
        <p:spPr>
          <a:xfrm>
            <a:off x="1046162" y="1238503"/>
            <a:ext cx="1094741" cy="320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/>
            </a:lvl1pPr>
          </a:lstStyle>
          <a:p>
            <a:pPr/>
            <a:r>
              <a:t>定义变量常量</a:t>
            </a:r>
          </a:p>
        </p:txBody>
      </p:sp>
      <p:sp>
        <p:nvSpPr>
          <p:cNvPr id="183" name="Swift…"/>
          <p:cNvSpPr txBox="1"/>
          <p:nvPr/>
        </p:nvSpPr>
        <p:spPr>
          <a:xfrm>
            <a:off x="1089736" y="1748637"/>
            <a:ext cx="2199976" cy="2186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1"/>
            </a:pPr>
            <a:r>
              <a:t>Swift</a:t>
            </a:r>
          </a:p>
          <a:p>
            <a:pPr/>
          </a:p>
          <a:p>
            <a:pPr/>
            <a:r>
              <a:t>var myVariable = 42</a:t>
            </a:r>
          </a:p>
          <a:p>
            <a:pPr/>
            <a:r>
              <a:t>let myConstant = 42</a:t>
            </a:r>
          </a:p>
          <a:p>
            <a:pPr/>
            <a:r>
              <a:t>let explicitDouble: Double = 70</a:t>
            </a:r>
          </a:p>
          <a:p>
            <a:pPr/>
          </a:p>
          <a:p>
            <a:pPr>
              <a:defRPr b="1"/>
            </a:pPr>
            <a:r>
              <a:t>Kotlin</a:t>
            </a:r>
          </a:p>
          <a:p>
            <a:pPr/>
          </a:p>
          <a:p>
            <a:pPr/>
            <a:r>
              <a:t>var myVariable = 42</a:t>
            </a:r>
          </a:p>
          <a:p>
            <a:pPr/>
            <a:r>
              <a:t>val myConstant = 42</a:t>
            </a:r>
          </a:p>
          <a:p>
            <a:pPr/>
            <a:r>
              <a:t>val explicitDouble: Double = 70</a:t>
            </a:r>
          </a:p>
        </p:txBody>
      </p:sp>
      <p:sp>
        <p:nvSpPr>
          <p:cNvPr id="184" name="函数…"/>
          <p:cNvSpPr txBox="1"/>
          <p:nvPr/>
        </p:nvSpPr>
        <p:spPr>
          <a:xfrm>
            <a:off x="3783989" y="1173480"/>
            <a:ext cx="3456767" cy="2796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1"/>
            </a:pPr>
            <a:r>
              <a:t>函数</a:t>
            </a:r>
          </a:p>
          <a:p>
            <a:pPr/>
          </a:p>
          <a:p>
            <a:pPr>
              <a:defRPr b="1"/>
            </a:pPr>
            <a:r>
              <a:t>Swift</a:t>
            </a:r>
          </a:p>
          <a:p>
            <a:pPr/>
            <a:r>
              <a:t>func greet(_ name: String,_ day: String) -&gt; String {</a:t>
            </a:r>
          </a:p>
          <a:p>
            <a:pPr/>
            <a:r>
              <a:t>    return "Hello (name), today is (day)."</a:t>
            </a:r>
          </a:p>
          <a:p>
            <a:pPr/>
            <a:r>
              <a:t>}</a:t>
            </a:r>
          </a:p>
          <a:p>
            <a:pPr/>
            <a:r>
              <a:t>greet("Bob", "Tuesday")</a:t>
            </a:r>
          </a:p>
          <a:p>
            <a:pPr/>
          </a:p>
          <a:p>
            <a:pPr>
              <a:defRPr b="1"/>
            </a:pPr>
            <a:r>
              <a:t>Kotlin</a:t>
            </a:r>
          </a:p>
          <a:p>
            <a:pPr/>
          </a:p>
          <a:p>
            <a:pPr/>
            <a:r>
              <a:t>fun greet(name: String, day: String): String {</a:t>
            </a:r>
          </a:p>
          <a:p>
            <a:pPr/>
            <a:r>
              <a:t>    return "Hello $name, today is $day."</a:t>
            </a:r>
          </a:p>
          <a:p>
            <a:pPr/>
            <a:r>
              <a:t>}</a:t>
            </a:r>
          </a:p>
          <a:p>
            <a:pPr/>
            <a:r>
              <a:t>greet("Bob", "Tuesday")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push dir="r"/>
      </p:transition>
    </mc:Choice>
    <mc:Fallback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wift kotlin对比"/>
          <p:cNvSpPr txBox="1"/>
          <p:nvPr/>
        </p:nvSpPr>
        <p:spPr>
          <a:xfrm>
            <a:off x="3127868" y="83189"/>
            <a:ext cx="1581892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800"/>
            </a:lvl1pPr>
          </a:lstStyle>
          <a:p>
            <a:pPr/>
            <a:r>
              <a:t>swift kotlin对比</a:t>
            </a:r>
          </a:p>
        </p:txBody>
      </p:sp>
      <p:sp>
        <p:nvSpPr>
          <p:cNvPr id="187" name="元组返回(返回多个值)…"/>
          <p:cNvSpPr txBox="1"/>
          <p:nvPr/>
        </p:nvSpPr>
        <p:spPr>
          <a:xfrm>
            <a:off x="241425" y="1516230"/>
            <a:ext cx="3430890" cy="3025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1"/>
            </a:pPr>
            <a:r>
              <a:t>元组返回(返回多个值)</a:t>
            </a:r>
          </a:p>
          <a:p>
            <a:pPr/>
          </a:p>
          <a:p>
            <a:pPr>
              <a:defRPr b="1"/>
            </a:pPr>
            <a:r>
              <a:t>Swift</a:t>
            </a:r>
          </a:p>
          <a:p>
            <a:pPr>
              <a:defRPr b="1"/>
            </a:pPr>
          </a:p>
          <a:p>
            <a:pPr/>
            <a:r>
              <a:t>func getGasPrices() -&gt; (Double, Double, Double) {</a:t>
            </a:r>
          </a:p>
          <a:p>
            <a:pPr/>
            <a:r>
              <a:t>    return (3.59, 3.69, 3.79)</a:t>
            </a:r>
          </a:p>
          <a:p>
            <a:pPr/>
            <a:r>
              <a:t>}</a:t>
            </a:r>
          </a:p>
          <a:p>
            <a:pPr/>
          </a:p>
          <a:p>
            <a:pPr>
              <a:defRPr b="1"/>
            </a:pPr>
            <a:r>
              <a:t>kotlin </a:t>
            </a:r>
          </a:p>
          <a:p>
            <a:pPr>
              <a:defRPr b="1"/>
            </a:pPr>
            <a:r>
              <a:t>不支持 要定义model</a:t>
            </a:r>
          </a:p>
          <a:p>
            <a:pPr>
              <a:defRPr b="1"/>
            </a:pPr>
          </a:p>
          <a:p>
            <a:pPr/>
            <a:r>
              <a:t>data class GasPrices(val a: Double, val b: Double,</a:t>
            </a:r>
          </a:p>
          <a:p>
            <a:pPr/>
            <a:r>
              <a:t>     val c: Double)</a:t>
            </a:r>
          </a:p>
          <a:p>
            <a:pPr/>
          </a:p>
          <a:p>
            <a:pPr/>
            <a:r>
              <a:t>fun getGasPrices() = GasPrices(3.59, 3.69, 3.79)</a:t>
            </a:r>
          </a:p>
        </p:txBody>
      </p:sp>
      <p:sp>
        <p:nvSpPr>
          <p:cNvPr id="188" name="kotlin…"/>
          <p:cNvSpPr txBox="1"/>
          <p:nvPr/>
        </p:nvSpPr>
        <p:spPr>
          <a:xfrm>
            <a:off x="4081555" y="2168632"/>
            <a:ext cx="2521309" cy="662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1"/>
            </a:pPr>
            <a:r>
              <a:t>kotlin</a:t>
            </a:r>
          </a:p>
          <a:p>
            <a:pPr/>
          </a:p>
          <a:p>
            <a:pPr/>
            <a:r>
              <a:t>fun sumOf(</a:t>
            </a:r>
            <a:r>
              <a:rPr>
                <a:solidFill>
                  <a:srgbClr val="FF2A42"/>
                </a:solidFill>
              </a:rPr>
              <a:t>vararg</a:t>
            </a:r>
            <a:r>
              <a:t> numbers: Int): Int </a:t>
            </a:r>
          </a:p>
        </p:txBody>
      </p:sp>
      <p:sp>
        <p:nvSpPr>
          <p:cNvPr id="189" name="可变数目参数…"/>
          <p:cNvSpPr txBox="1"/>
          <p:nvPr/>
        </p:nvSpPr>
        <p:spPr>
          <a:xfrm>
            <a:off x="4088811" y="1015743"/>
            <a:ext cx="2506797" cy="1082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1"/>
            </a:pPr>
            <a:r>
              <a:t>可变数目参数</a:t>
            </a:r>
          </a:p>
          <a:p>
            <a:pPr/>
          </a:p>
          <a:p>
            <a:pPr>
              <a:defRPr b="1"/>
            </a:pPr>
            <a:r>
              <a:t>swift</a:t>
            </a:r>
          </a:p>
          <a:p>
            <a:pPr>
              <a:defRPr b="1"/>
            </a:pPr>
            <a:r>
              <a:t> </a:t>
            </a:r>
          </a:p>
          <a:p>
            <a:pPr/>
            <a:r>
              <a:t>func sumOf(_ numbers: Int</a:t>
            </a:r>
            <a:r>
              <a:rPr>
                <a:solidFill>
                  <a:srgbClr val="FF3228"/>
                </a:solidFill>
              </a:rPr>
              <a:t>...</a:t>
            </a:r>
            <a:r>
              <a:t>) -&gt; Int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push dir="r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Kotlin支持类型推断…"/>
          <p:cNvSpPr txBox="1"/>
          <p:nvPr/>
        </p:nvSpPr>
        <p:spPr>
          <a:xfrm>
            <a:off x="5307553" y="1495306"/>
            <a:ext cx="3143807" cy="13803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200">
                <a:latin typeface="+mn-lt"/>
                <a:ea typeface="+mn-ea"/>
                <a:cs typeface="+mn-cs"/>
                <a:sym typeface="Arial"/>
              </a:defRPr>
            </a:pPr>
            <a:r>
              <a:t>Kotlin</a:t>
            </a:r>
            <a:r>
              <a:rPr>
                <a:latin typeface="宋体"/>
                <a:ea typeface="宋体"/>
                <a:cs typeface="宋体"/>
                <a:sym typeface="宋体"/>
              </a:rPr>
              <a:t>支持类型推断</a:t>
            </a:r>
          </a:p>
          <a:p>
            <a:pPr>
              <a:defRPr sz="1200">
                <a:latin typeface="+mn-lt"/>
                <a:ea typeface="+mn-ea"/>
                <a:cs typeface="+mn-cs"/>
                <a:sym typeface="Arial"/>
              </a:defRPr>
            </a:pPr>
          </a:p>
          <a:p>
            <a:pPr>
              <a:defRPr sz="1200">
                <a:latin typeface="+mn-lt"/>
                <a:ea typeface="+mn-ea"/>
                <a:cs typeface="+mn-cs"/>
                <a:sym typeface="Arial"/>
              </a:defRPr>
            </a:pPr>
            <a:r>
              <a:rPr>
                <a:latin typeface="宋体"/>
                <a:ea typeface="宋体"/>
                <a:cs typeface="宋体"/>
                <a:sym typeface="宋体"/>
              </a:rPr>
              <a:t>另外用</a:t>
            </a:r>
            <a:r>
              <a:t>var</a:t>
            </a:r>
            <a:r>
              <a:rPr>
                <a:latin typeface="宋体"/>
                <a:ea typeface="宋体"/>
                <a:cs typeface="宋体"/>
                <a:sym typeface="宋体"/>
              </a:rPr>
              <a:t>表示变量，</a:t>
            </a:r>
            <a:r>
              <a:t>val</a:t>
            </a:r>
            <a:r>
              <a:rPr>
                <a:latin typeface="宋体"/>
                <a:ea typeface="宋体"/>
                <a:cs typeface="宋体"/>
                <a:sym typeface="宋体"/>
              </a:rPr>
              <a:t>表示常量更加的简洁</a:t>
            </a:r>
          </a:p>
          <a:p>
            <a:pPr>
              <a:defRPr sz="1200">
                <a:latin typeface="+mn-lt"/>
                <a:ea typeface="+mn-ea"/>
                <a:cs typeface="+mn-cs"/>
                <a:sym typeface="Arial"/>
              </a:defRPr>
            </a:pPr>
          </a:p>
          <a:p>
            <a:pPr>
              <a:defRPr sz="1200">
                <a:latin typeface="+mn-lt"/>
                <a:ea typeface="+mn-ea"/>
                <a:cs typeface="+mn-cs"/>
                <a:sym typeface="Arial"/>
              </a:defRPr>
            </a:pPr>
            <a:r>
              <a:rPr>
                <a:latin typeface="宋体"/>
                <a:ea typeface="宋体"/>
                <a:cs typeface="宋体"/>
                <a:sym typeface="宋体"/>
              </a:rPr>
              <a:t>类的继承和实现很简单，使用</a:t>
            </a:r>
            <a:r>
              <a:t>:</a:t>
            </a:r>
            <a:r>
              <a:rPr>
                <a:latin typeface="宋体"/>
                <a:ea typeface="宋体"/>
                <a:cs typeface="宋体"/>
                <a:sym typeface="宋体"/>
              </a:rPr>
              <a:t>即可</a:t>
            </a:r>
          </a:p>
          <a:p>
            <a:pPr>
              <a:defRPr sz="1200">
                <a:latin typeface="+mn-lt"/>
                <a:ea typeface="+mn-ea"/>
                <a:cs typeface="+mn-cs"/>
                <a:sym typeface="Arial"/>
              </a:defRPr>
            </a:pPr>
          </a:p>
          <a:p>
            <a:pPr>
              <a:defRPr sz="1200">
                <a:latin typeface="+mn-lt"/>
                <a:ea typeface="+mn-ea"/>
                <a:cs typeface="+mn-cs"/>
                <a:sym typeface="Arial"/>
              </a:defRPr>
            </a:pPr>
            <a:r>
              <a:t>Kotlin</a:t>
            </a:r>
            <a:r>
              <a:rPr>
                <a:latin typeface="宋体"/>
                <a:ea typeface="宋体"/>
                <a:cs typeface="宋体"/>
                <a:sym typeface="宋体"/>
              </a:rPr>
              <a:t>每个句子都不需要加分号</a:t>
            </a:r>
            <a:r>
              <a:t>(;)</a:t>
            </a:r>
          </a:p>
        </p:txBody>
      </p:sp>
      <p:sp>
        <p:nvSpPr>
          <p:cNvPr id="66" name="var num=1//定义变量 只能推断类型…"/>
          <p:cNvSpPr txBox="1"/>
          <p:nvPr/>
        </p:nvSpPr>
        <p:spPr>
          <a:xfrm>
            <a:off x="1139267" y="916183"/>
            <a:ext cx="4071217" cy="3749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var num=1//定义变量 只能推断类型</a:t>
            </a:r>
          </a:p>
          <a:p>
            <a:pPr/>
          </a:p>
          <a:p>
            <a:pPr/>
            <a:r>
              <a:t>var numName:String="1.0" //定义变量指定类型</a:t>
            </a:r>
          </a:p>
          <a:p>
            <a:pPr/>
          </a:p>
          <a:p>
            <a:pPr/>
            <a:r>
              <a:t>val APPNAME="17173" //定义常量</a:t>
            </a:r>
          </a:p>
          <a:p>
            <a:pPr/>
          </a:p>
          <a:p>
            <a:pPr/>
            <a:r>
              <a:t>class ClassName:InterfaceName(){ //用: 代表继承    </a:t>
            </a:r>
          </a:p>
          <a:p>
            <a:pPr/>
            <a:r>
              <a:t>}</a:t>
            </a:r>
          </a:p>
          <a:p>
            <a:pPr/>
          </a:p>
          <a:p>
            <a:pPr/>
            <a:r>
              <a:t>//data 修饰的类 自动生成 get set hashcode equal 等方法</a:t>
            </a:r>
          </a:p>
          <a:p>
            <a:pPr/>
            <a:r>
              <a:t>data class Book(var name:Sting,val price:Float)</a:t>
            </a:r>
          </a:p>
          <a:p>
            <a:pPr/>
          </a:p>
          <a:p>
            <a:pPr/>
            <a:r>
              <a:t>//支持默认参数,减少方法重载</a:t>
            </a:r>
          </a:p>
          <a:p>
            <a:pPr/>
            <a:r>
              <a:t>fun functionName(var1:String,var2:Int=123){  </a:t>
            </a:r>
          </a:p>
          <a:p>
            <a:pPr/>
            <a:r>
              <a:t>}</a:t>
            </a:r>
          </a:p>
          <a:p>
            <a:pPr/>
          </a:p>
          <a:p>
            <a:pPr/>
            <a:r>
              <a:t>functionName("hello")  </a:t>
            </a:r>
          </a:p>
          <a:p>
            <a:pPr/>
            <a:r>
              <a:t>functionName("hello222",222)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wipe dir="r"/>
      </p:transition>
    </mc:Choice>
    <mc:Fallback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wift kotlin对比"/>
          <p:cNvSpPr txBox="1"/>
          <p:nvPr/>
        </p:nvSpPr>
        <p:spPr>
          <a:xfrm>
            <a:off x="3315942" y="513073"/>
            <a:ext cx="1581893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800"/>
            </a:lvl1pPr>
          </a:lstStyle>
          <a:p>
            <a:pPr/>
            <a:r>
              <a:t>swift kotlin对比</a:t>
            </a:r>
          </a:p>
        </p:txBody>
      </p:sp>
      <p:sp>
        <p:nvSpPr>
          <p:cNvPr id="192" name="swift…"/>
          <p:cNvSpPr txBox="1"/>
          <p:nvPr/>
        </p:nvSpPr>
        <p:spPr>
          <a:xfrm>
            <a:off x="1227304" y="1646856"/>
            <a:ext cx="2652549" cy="1996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1"/>
            </a:pPr>
            <a:r>
              <a:t>swift</a:t>
            </a:r>
          </a:p>
          <a:p>
            <a:pPr/>
          </a:p>
          <a:p>
            <a:pPr/>
            <a:r>
              <a:t>let nb = 42</a:t>
            </a:r>
          </a:p>
          <a:p>
            <a:pPr/>
            <a:r>
              <a:t>switch nb {</a:t>
            </a:r>
          </a:p>
          <a:p>
            <a:pPr/>
            <a:r>
              <a:t>    case 0...7, 8, 9: print("single digit")</a:t>
            </a:r>
          </a:p>
          <a:p>
            <a:pPr/>
            <a:r>
              <a:t>    case 10: print("double digits")</a:t>
            </a:r>
          </a:p>
          <a:p>
            <a:pPr/>
            <a:r>
              <a:t>    case 11...99: print("double digits")</a:t>
            </a:r>
          </a:p>
          <a:p>
            <a:pPr/>
            <a:r>
              <a:t>    case 100...999: print("triple digits")</a:t>
            </a:r>
          </a:p>
          <a:p>
            <a:pPr/>
            <a:r>
              <a:t>    default: print("four or more digits")</a:t>
            </a:r>
          </a:p>
          <a:p>
            <a:pPr/>
            <a:r>
              <a:t>}</a:t>
            </a:r>
          </a:p>
        </p:txBody>
      </p:sp>
      <p:sp>
        <p:nvSpPr>
          <p:cNvPr id="193" name="Kotlin…"/>
          <p:cNvSpPr txBox="1"/>
          <p:nvPr/>
        </p:nvSpPr>
        <p:spPr>
          <a:xfrm>
            <a:off x="4388149" y="1676989"/>
            <a:ext cx="2696243" cy="2186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1"/>
            </a:pPr>
            <a:r>
              <a:t>Kotlin</a:t>
            </a:r>
          </a:p>
          <a:p>
            <a:pPr>
              <a:defRPr b="1"/>
            </a:pPr>
          </a:p>
          <a:p>
            <a:pPr/>
            <a:r>
              <a:t>val nb = 42</a:t>
            </a:r>
          </a:p>
          <a:p>
            <a:pPr/>
            <a:r>
              <a:t>when (nb){</a:t>
            </a:r>
          </a:p>
          <a:p>
            <a:pPr/>
            <a:r>
              <a:t>    in 0..7, 8, 9 -&gt; println("single digit")</a:t>
            </a:r>
          </a:p>
          <a:p>
            <a:pPr/>
            <a:r>
              <a:t>    10 -&gt; println("double digits")</a:t>
            </a:r>
          </a:p>
          <a:p>
            <a:pPr/>
            <a:r>
              <a:t>    in 11..99 -&gt; println("double digits")</a:t>
            </a:r>
          </a:p>
          <a:p>
            <a:pPr/>
            <a:r>
              <a:t>    in 100..999 -&gt; println("triple digits")</a:t>
            </a:r>
          </a:p>
          <a:p>
            <a:pPr/>
            <a:r>
              <a:t>    else -&gt; println("four or more digits")</a:t>
            </a:r>
          </a:p>
          <a:p>
            <a:pPr/>
            <a:r>
              <a:t>}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push dir="r"/>
      </p:transition>
    </mc:Choice>
    <mc:Fallback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wift kotlin对比"/>
          <p:cNvSpPr txBox="1"/>
          <p:nvPr/>
        </p:nvSpPr>
        <p:spPr>
          <a:xfrm>
            <a:off x="3127868" y="83189"/>
            <a:ext cx="1581892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800"/>
            </a:lvl1pPr>
          </a:lstStyle>
          <a:p>
            <a:pPr/>
            <a:r>
              <a:t>swift kotlin对比</a:t>
            </a:r>
          </a:p>
        </p:txBody>
      </p:sp>
      <p:sp>
        <p:nvSpPr>
          <p:cNvPr id="196" name="swift协议…"/>
          <p:cNvSpPr txBox="1"/>
          <p:nvPr/>
        </p:nvSpPr>
        <p:spPr>
          <a:xfrm>
            <a:off x="424286" y="1167279"/>
            <a:ext cx="2297440" cy="3406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1"/>
            </a:pPr>
            <a:r>
              <a:t>swift协议</a:t>
            </a:r>
          </a:p>
          <a:p>
            <a:pPr/>
          </a:p>
          <a:p>
            <a:pPr/>
            <a:r>
              <a:t>protocol Nameable {</a:t>
            </a:r>
          </a:p>
          <a:p>
            <a:pPr/>
            <a:r>
              <a:t>    func name() -&gt; String</a:t>
            </a:r>
          </a:p>
          <a:p>
            <a:pPr/>
            <a:r>
              <a:t>}</a:t>
            </a:r>
          </a:p>
          <a:p>
            <a:pPr/>
            <a:r>
              <a:t>func f(x: T) {</a:t>
            </a:r>
          </a:p>
          <a:p>
            <a:pPr/>
            <a:r>
              <a:t>    print("Name is " + x.name())</a:t>
            </a:r>
          </a:p>
          <a:p>
            <a:pPr/>
            <a:r>
              <a:t>}</a:t>
            </a:r>
          </a:p>
          <a:p>
            <a:pPr/>
          </a:p>
          <a:p>
            <a:pPr>
              <a:defRPr b="1"/>
            </a:pPr>
            <a:r>
              <a:t>kotlin接口</a:t>
            </a:r>
          </a:p>
          <a:p>
            <a:pPr/>
          </a:p>
          <a:p>
            <a:pPr/>
            <a:r>
              <a:t>interface Nameable {</a:t>
            </a:r>
          </a:p>
          <a:p>
            <a:pPr/>
            <a:r>
              <a:t>    fun name(): String</a:t>
            </a:r>
          </a:p>
          <a:p>
            <a:pPr/>
            <a:r>
              <a:t>}</a:t>
            </a:r>
          </a:p>
          <a:p>
            <a:pPr/>
            <a:r>
              <a:t>fun f(x: T) {</a:t>
            </a:r>
          </a:p>
          <a:p>
            <a:pPr/>
            <a:r>
              <a:t>    println("Name is " + x.name())</a:t>
            </a:r>
          </a:p>
          <a:p>
            <a:pPr/>
            <a:r>
              <a:t>}</a:t>
            </a:r>
          </a:p>
        </p:txBody>
      </p:sp>
      <p:sp>
        <p:nvSpPr>
          <p:cNvPr id="197" name="扩展…"/>
          <p:cNvSpPr txBox="1"/>
          <p:nvPr/>
        </p:nvSpPr>
        <p:spPr>
          <a:xfrm>
            <a:off x="3093927" y="995829"/>
            <a:ext cx="2956146" cy="3749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1"/>
            </a:pPr>
            <a:r>
              <a:t>扩展</a:t>
            </a:r>
          </a:p>
          <a:p>
            <a:pPr>
              <a:defRPr b="1"/>
            </a:pPr>
          </a:p>
          <a:p>
            <a:pPr>
              <a:defRPr b="1"/>
            </a:pPr>
            <a:r>
              <a:t>swift</a:t>
            </a:r>
          </a:p>
          <a:p>
            <a:pPr>
              <a:defRPr b="1"/>
            </a:pPr>
          </a:p>
          <a:p>
            <a:pPr/>
            <a:r>
              <a:t>extension Double {</a:t>
            </a:r>
          </a:p>
          <a:p>
            <a:pPr/>
            <a:r>
              <a:t>    var km: Double { return self * 1_000.0 }</a:t>
            </a:r>
          </a:p>
          <a:p>
            <a:pPr/>
            <a:r>
              <a:t>    var m: Double { return self }</a:t>
            </a:r>
          </a:p>
          <a:p>
            <a:pPr/>
            <a:r>
              <a:t>    var cm: Double { return self / 100.0 }</a:t>
            </a:r>
          </a:p>
          <a:p>
            <a:pPr/>
            <a:r>
              <a:t>    var mm: Double { return self / 1_000.0 }</a:t>
            </a:r>
          </a:p>
          <a:p>
            <a:pPr/>
            <a:r>
              <a:t>    var ft: Double { return self / 3.28084 }</a:t>
            </a:r>
          </a:p>
          <a:p>
            <a:pPr/>
            <a:r>
              <a:t>}</a:t>
            </a:r>
          </a:p>
          <a:p>
            <a:pPr/>
          </a:p>
          <a:p>
            <a:pPr>
              <a:defRPr b="1"/>
            </a:pPr>
            <a:r>
              <a:t>kotlin</a:t>
            </a:r>
          </a:p>
          <a:p>
            <a:pPr>
              <a:defRPr b="1"/>
            </a:pPr>
          </a:p>
          <a:p>
            <a:pPr/>
            <a:r>
              <a:t>val Double.km: Double get() = this * 1000</a:t>
            </a:r>
          </a:p>
          <a:p>
            <a:pPr/>
            <a:r>
              <a:t>val Double.m: Double get() = this</a:t>
            </a:r>
          </a:p>
          <a:p>
            <a:pPr/>
            <a:r>
              <a:t>val Double.cm: Double get() = this / 100</a:t>
            </a:r>
          </a:p>
          <a:p>
            <a:pPr/>
            <a:r>
              <a:t>val Double.mm: Double get() = this / 1000</a:t>
            </a:r>
          </a:p>
          <a:p>
            <a:pPr/>
            <a:r>
              <a:t>val Double.ft: Double get() = this / 3.28084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push dir="r"/>
      </p:transition>
    </mc:Choice>
    <mc:Fallback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中文网站    https://www.kotlincn.net/"/>
          <p:cNvSpPr txBox="1"/>
          <p:nvPr/>
        </p:nvSpPr>
        <p:spPr>
          <a:xfrm>
            <a:off x="1006014" y="1472495"/>
            <a:ext cx="2675686" cy="320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中文网站    https://www.kotlincn.net/</a:t>
            </a:r>
          </a:p>
        </p:txBody>
      </p:sp>
      <p:sp>
        <p:nvSpPr>
          <p:cNvPr id="200" name="在线使用:https://try.kotlinlang.org/#/Examples/Hello,%20world!/Simplest%20version/Simplest%20version.kt"/>
          <p:cNvSpPr txBox="1"/>
          <p:nvPr/>
        </p:nvSpPr>
        <p:spPr>
          <a:xfrm>
            <a:off x="994457" y="2171058"/>
            <a:ext cx="7465602" cy="320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在线使用:https://try.kotlinlang.org/#/Examples/Hello,%20world!/Simplest%20version/Simplest%20version.kt</a:t>
            </a:r>
          </a:p>
        </p:txBody>
      </p:sp>
      <p:sp>
        <p:nvSpPr>
          <p:cNvPr id="201" name="开发工具: http://www.android-studio.org/"/>
          <p:cNvSpPr txBox="1"/>
          <p:nvPr/>
        </p:nvSpPr>
        <p:spPr>
          <a:xfrm>
            <a:off x="988019" y="2780061"/>
            <a:ext cx="3002017" cy="320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开发工具: http://www.android-studio.org/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push dir="r"/>
      </p:transition>
    </mc:Choice>
    <mc:Fallback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https://github.com/xiongcandejitui/kotlin-learning"/>
          <p:cNvSpPr txBox="1"/>
          <p:nvPr/>
        </p:nvSpPr>
        <p:spPr>
          <a:xfrm>
            <a:off x="3648012" y="1696394"/>
            <a:ext cx="3495866" cy="281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https://github.com/xiongcandejitui/kotlin-learning</a:t>
            </a:r>
          </a:p>
        </p:txBody>
      </p:sp>
      <p:pic>
        <p:nvPicPr>
          <p:cNvPr id="204" name="效果图.gif" descr="效果图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0961" y="64682"/>
            <a:ext cx="2573757" cy="449469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push dir="r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空指针安全"/>
          <p:cNvSpPr txBox="1"/>
          <p:nvPr/>
        </p:nvSpPr>
        <p:spPr>
          <a:xfrm>
            <a:off x="3359150" y="647700"/>
            <a:ext cx="993140" cy="2696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400">
                <a:latin typeface="宋体"/>
                <a:ea typeface="宋体"/>
                <a:cs typeface="宋体"/>
                <a:sym typeface="宋体"/>
              </a:defRPr>
            </a:lvl1pPr>
          </a:lstStyle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  <a:r>
              <a:rPr>
                <a:latin typeface="宋体"/>
                <a:ea typeface="宋体"/>
                <a:cs typeface="宋体"/>
                <a:sym typeface="宋体"/>
              </a:rPr>
              <a:t>空指针安全</a:t>
            </a:r>
          </a:p>
        </p:txBody>
      </p:sp>
      <p:sp>
        <p:nvSpPr>
          <p:cNvPr id="69" name="fun functionName(var1:String?,var2:Int=123){…"/>
          <p:cNvSpPr txBox="1"/>
          <p:nvPr/>
        </p:nvSpPr>
        <p:spPr>
          <a:xfrm>
            <a:off x="2418130" y="1304852"/>
            <a:ext cx="3287153" cy="2186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fun functionName(var1:String?,var2:Int=123){  </a:t>
            </a:r>
          </a:p>
          <a:p>
            <a:pPr/>
            <a:r>
              <a:t>    println( var1?.length)</a:t>
            </a:r>
          </a:p>
          <a:p>
            <a:pPr/>
            <a:r>
              <a:t>}</a:t>
            </a:r>
          </a:p>
          <a:p>
            <a:pPr/>
          </a:p>
          <a:p>
            <a:pPr/>
            <a:r>
              <a:t>fun main(args: Array&lt;String&gt;) {</a:t>
            </a:r>
          </a:p>
          <a:p>
            <a:pPr/>
            <a:r>
              <a:t>    functionName(null)//null</a:t>
            </a:r>
          </a:p>
          <a:p>
            <a:pPr/>
            <a:r>
              <a:t>    functionName("hello")  //5</a:t>
            </a:r>
          </a:p>
          <a:p>
            <a:pPr/>
            <a:r>
              <a:t>    functionName(“hello222”,222)//8</a:t>
            </a:r>
          </a:p>
          <a:p>
            <a:pPr/>
            <a:r>
              <a:t>    </a:t>
            </a:r>
          </a:p>
          <a:p>
            <a:pPr/>
            <a:r>
              <a:t>}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push dir="r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支持方法扩展"/>
          <p:cNvSpPr txBox="1"/>
          <p:nvPr/>
        </p:nvSpPr>
        <p:spPr>
          <a:xfrm>
            <a:off x="3100387" y="461962"/>
            <a:ext cx="1475741" cy="3259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800">
                <a:latin typeface="宋体"/>
                <a:ea typeface="宋体"/>
                <a:cs typeface="宋体"/>
                <a:sym typeface="宋体"/>
              </a:defRPr>
            </a:lvl1pPr>
          </a:lstStyle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  <a:r>
              <a:rPr>
                <a:latin typeface="宋体"/>
                <a:ea typeface="宋体"/>
                <a:cs typeface="宋体"/>
                <a:sym typeface="宋体"/>
              </a:rPr>
              <a:t>支持方法扩展</a:t>
            </a:r>
          </a:p>
        </p:txBody>
      </p:sp>
      <p:pic>
        <p:nvPicPr>
          <p:cNvPr id="72" name="image.png" descr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16533" y="1203305"/>
            <a:ext cx="6172201" cy="942976"/>
          </a:xfrm>
          <a:prstGeom prst="rect">
            <a:avLst/>
          </a:prstGeom>
          <a:ln w="12700">
            <a:miter lim="400000"/>
          </a:ln>
        </p:spPr>
      </p:pic>
      <p:sp>
        <p:nvSpPr>
          <p:cNvPr id="73" name="Context是安卓自带的类,无法修改,但是扩展直接让Context类中多了一个longToast这个方法…"/>
          <p:cNvSpPr txBox="1"/>
          <p:nvPr/>
        </p:nvSpPr>
        <p:spPr>
          <a:xfrm>
            <a:off x="2157656" y="2561629"/>
            <a:ext cx="4246564" cy="8836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  <a:r>
              <a:t>Context</a:t>
            </a:r>
            <a:r>
              <a:rPr>
                <a:latin typeface="宋体"/>
                <a:ea typeface="宋体"/>
                <a:cs typeface="宋体"/>
                <a:sym typeface="宋体"/>
              </a:rPr>
              <a:t>是安卓自带的类,无法修改,但是扩展</a:t>
            </a:r>
            <a:r>
              <a:rPr>
                <a:latin typeface="宋体"/>
                <a:ea typeface="宋体"/>
                <a:cs typeface="宋体"/>
                <a:sym typeface="宋体"/>
              </a:rPr>
              <a:t>直接让</a:t>
            </a:r>
            <a:r>
              <a:t>Context</a:t>
            </a:r>
            <a:r>
              <a:rPr>
                <a:latin typeface="宋体"/>
                <a:ea typeface="宋体"/>
                <a:cs typeface="宋体"/>
                <a:sym typeface="宋体"/>
              </a:rPr>
              <a:t>类中多了一个</a:t>
            </a:r>
            <a:r>
              <a:t>longToast</a:t>
            </a:r>
            <a:r>
              <a:rPr>
                <a:latin typeface="宋体"/>
                <a:ea typeface="宋体"/>
                <a:cs typeface="宋体"/>
                <a:sym typeface="宋体"/>
              </a:rPr>
              <a:t>这个方法 </a:t>
            </a:r>
          </a:p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  <a:r>
              <a:t>IOS</a:t>
            </a:r>
            <a:r>
              <a:rPr>
                <a:latin typeface="宋体"/>
                <a:ea typeface="宋体"/>
                <a:cs typeface="宋体"/>
                <a:sym typeface="宋体"/>
              </a:rPr>
              <a:t>开发中的类目</a:t>
            </a:r>
            <a:r>
              <a:t>category</a:t>
            </a:r>
            <a:r>
              <a:rPr>
                <a:latin typeface="宋体"/>
                <a:ea typeface="宋体"/>
                <a:cs typeface="宋体"/>
                <a:sym typeface="宋体"/>
              </a:rPr>
              <a:t>非常相似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push dir="r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lambda表达式"/>
          <p:cNvSpPr txBox="1"/>
          <p:nvPr/>
        </p:nvSpPr>
        <p:spPr>
          <a:xfrm>
            <a:off x="3189946" y="255976"/>
            <a:ext cx="1609910" cy="396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800"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/>
            <a:r>
              <a:t>lambda表达式</a:t>
            </a:r>
          </a:p>
        </p:txBody>
      </p:sp>
      <p:sp>
        <p:nvSpPr>
          <p:cNvPr id="76" name="从功能性上说lambda和closure闭包（或是OC中的blocks）是一个东西…"/>
          <p:cNvSpPr txBox="1"/>
          <p:nvPr/>
        </p:nvSpPr>
        <p:spPr>
          <a:xfrm>
            <a:off x="1785405" y="874905"/>
            <a:ext cx="5805080" cy="853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defTabSz="457200">
              <a:lnSpc>
                <a:spcPts val="3300"/>
              </a:lnSpc>
              <a:defRPr sz="1392">
                <a:latin typeface="Verdana"/>
                <a:ea typeface="Verdana"/>
                <a:cs typeface="Verdana"/>
                <a:sym typeface="Verdana"/>
              </a:defRPr>
            </a:pPr>
            <a:r>
              <a:t>从功能性上说lambda和closure闭包（或是OC中的blocks）是一个东西</a:t>
            </a:r>
          </a:p>
          <a:p>
            <a:pPr defTabSz="457200">
              <a:lnSpc>
                <a:spcPts val="3300"/>
              </a:lnSpc>
              <a:defRPr sz="1392">
                <a:latin typeface="Verdana"/>
                <a:ea typeface="Verdana"/>
                <a:cs typeface="Verdana"/>
                <a:sym typeface="Verdana"/>
              </a:defRPr>
            </a:pPr>
            <a:r>
              <a:t>，只是不同语言的不同称呼罢了，它们都是匿名函数。</a:t>
            </a:r>
          </a:p>
          <a:p>
            <a:pPr defTabSz="457200">
              <a:lnSpc>
                <a:spcPts val="3300"/>
              </a:lnSpc>
              <a:defRPr sz="1392">
                <a:latin typeface="Verdana"/>
                <a:ea typeface="Verdana"/>
                <a:cs typeface="Verdana"/>
                <a:sym typeface="Verdana"/>
              </a:defRPr>
            </a:pPr>
            <a:r>
              <a:t>若匿名函数捕获了一个外部变量，那么它就是一个closure。</a:t>
            </a:r>
          </a:p>
        </p:txBody>
      </p:sp>
      <p:sp>
        <p:nvSpPr>
          <p:cNvPr id="77" name="//没用lamdba表达式…"/>
          <p:cNvSpPr txBox="1"/>
          <p:nvPr/>
        </p:nvSpPr>
        <p:spPr>
          <a:xfrm>
            <a:off x="388446" y="2540725"/>
            <a:ext cx="3808491" cy="1463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//没用lamdba表达式      </a:t>
            </a:r>
          </a:p>
          <a:p>
            <a:pPr/>
            <a:r>
              <a:t>  msg.setOnClickListener( object :View.OnClickListener{</a:t>
            </a:r>
          </a:p>
          <a:p>
            <a:pPr/>
            <a:r>
              <a:t>            override fun onClick(view: View?) {</a:t>
            </a:r>
          </a:p>
          <a:p>
            <a:pPr/>
            <a:r>
              <a:t>                view?.visibility=View.GONE</a:t>
            </a:r>
          </a:p>
          <a:p>
            <a:pPr/>
            <a:r>
              <a:t>                doSomething()</a:t>
            </a:r>
          </a:p>
          <a:p>
            <a:pPr/>
            <a:r>
              <a:t>            }</a:t>
            </a:r>
          </a:p>
          <a:p>
            <a:pPr/>
            <a:r>
              <a:t>        })</a:t>
            </a:r>
          </a:p>
        </p:txBody>
      </p:sp>
      <p:sp>
        <p:nvSpPr>
          <p:cNvPr id="78" name="//用了lamdba表达式…"/>
          <p:cNvSpPr txBox="1"/>
          <p:nvPr/>
        </p:nvSpPr>
        <p:spPr>
          <a:xfrm>
            <a:off x="4582700" y="2456857"/>
            <a:ext cx="2181757" cy="1272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</a:p>
          <a:p>
            <a:pPr/>
            <a:r>
              <a:t>//用了lamdba表达式</a:t>
            </a:r>
          </a:p>
          <a:p>
            <a:pPr/>
            <a:r>
              <a:t>        msg.setOnClickListener({</a:t>
            </a:r>
          </a:p>
          <a:p>
            <a:pPr/>
            <a:r>
              <a:t>            it?.visibility=View.GONE</a:t>
            </a:r>
          </a:p>
          <a:p>
            <a:pPr/>
            <a:r>
              <a:t>            doSomething()</a:t>
            </a:r>
          </a:p>
          <a:p>
            <a:pPr/>
            <a:r>
              <a:t>        })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push dir="r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Lambda表达式对比…"/>
          <p:cNvSpPr txBox="1"/>
          <p:nvPr/>
        </p:nvSpPr>
        <p:spPr>
          <a:xfrm>
            <a:off x="3013852" y="268930"/>
            <a:ext cx="4390391" cy="5796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b="1" sz="1700">
                <a:latin typeface="+mn-lt"/>
                <a:ea typeface="+mn-ea"/>
                <a:cs typeface="+mn-cs"/>
                <a:sym typeface="Arial"/>
              </a:defRPr>
            </a:pPr>
            <a:r>
              <a:t>Lambda</a:t>
            </a:r>
            <a:r>
              <a:rPr b="0">
                <a:latin typeface="宋体"/>
                <a:ea typeface="宋体"/>
                <a:cs typeface="宋体"/>
                <a:sym typeface="宋体"/>
              </a:rPr>
              <a:t>表达式对比</a:t>
            </a:r>
            <a:endParaRPr b="0">
              <a:latin typeface="宋体"/>
              <a:ea typeface="宋体"/>
              <a:cs typeface="宋体"/>
              <a:sym typeface="宋体"/>
            </a:endParaRPr>
          </a:p>
          <a:p>
            <a:pPr lvl="4">
              <a:defRPr b="1" sz="1700">
                <a:latin typeface="+mn-lt"/>
                <a:ea typeface="+mn-ea"/>
                <a:cs typeface="+mn-cs"/>
                <a:sym typeface="Arial"/>
              </a:defRPr>
            </a:pPr>
            <a:r>
              <a:rPr b="0">
                <a:latin typeface="宋体"/>
                <a:ea typeface="宋体"/>
                <a:cs typeface="宋体"/>
                <a:sym typeface="宋体"/>
              </a:rPr>
              <a:t>—java8也引入了lambda表达式</a:t>
            </a:r>
          </a:p>
        </p:txBody>
      </p:sp>
      <p:sp>
        <p:nvSpPr>
          <p:cNvPr id="81" name="java8"/>
          <p:cNvSpPr txBox="1"/>
          <p:nvPr/>
        </p:nvSpPr>
        <p:spPr>
          <a:xfrm>
            <a:off x="1435100" y="989012"/>
            <a:ext cx="1614488" cy="276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java8</a:t>
            </a:r>
          </a:p>
        </p:txBody>
      </p:sp>
      <p:sp>
        <p:nvSpPr>
          <p:cNvPr id="82" name="kotlin"/>
          <p:cNvSpPr txBox="1"/>
          <p:nvPr/>
        </p:nvSpPr>
        <p:spPr>
          <a:xfrm>
            <a:off x="5538787" y="1006475"/>
            <a:ext cx="3598863" cy="2765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>
                <a:latin typeface="+mn-lt"/>
                <a:ea typeface="+mn-ea"/>
                <a:cs typeface="+mn-cs"/>
                <a:sym typeface="Arial"/>
              </a:defRPr>
            </a:lvl1pPr>
          </a:lstStyle>
          <a:p>
            <a:pPr/>
            <a:r>
              <a:t>kotlin</a:t>
            </a:r>
          </a:p>
        </p:txBody>
      </p:sp>
      <p:sp>
        <p:nvSpPr>
          <p:cNvPr id="83" name="//kotlin 无参和单参都可以直接省略 单参用it表示…"/>
          <p:cNvSpPr txBox="1"/>
          <p:nvPr/>
        </p:nvSpPr>
        <p:spPr>
          <a:xfrm>
            <a:off x="4489003" y="1978236"/>
            <a:ext cx="3845532" cy="9556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marL="457200" indent="-457200" defTabSz="457200">
              <a:lnSpc>
                <a:spcPts val="3200"/>
              </a:lnSpc>
              <a:tabLst>
                <a:tab pos="139700" algn="l"/>
                <a:tab pos="457200" algn="l"/>
              </a:tabLst>
              <a:defRPr sz="12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>
                <a:solidFill>
                  <a:srgbClr val="000000"/>
                </a:solidFill>
              </a:rPr>
              <a:t>//kotlin 无参和单参都可以直接省略 单参用it表示	</a:t>
            </a:r>
            <a:endParaRPr>
              <a:solidFill>
                <a:srgbClr val="000000"/>
              </a:solidFill>
            </a:endParaRPr>
          </a:p>
          <a:p>
            <a:pPr marL="457200" indent="-457200" defTabSz="457200">
              <a:lnSpc>
                <a:spcPts val="3200"/>
              </a:lnSpc>
              <a:tabLst>
                <a:tab pos="139700" algn="l"/>
                <a:tab pos="457200" algn="l"/>
              </a:tabLst>
              <a:defRPr sz="12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>
                <a:solidFill>
                  <a:srgbClr val="000000"/>
                </a:solidFill>
              </a:rPr>
              <a:t>val list = </a:t>
            </a:r>
            <a:r>
              <a:rPr>
                <a:solidFill>
                  <a:srgbClr val="0000FF"/>
                </a:solidFill>
              </a:rPr>
              <a:t>ints</a:t>
            </a:r>
            <a:r>
              <a:rPr>
                <a:solidFill>
                  <a:srgbClr val="000000"/>
                </a:solidFill>
              </a:rPr>
              <a:t>.map { it * 2 }</a:t>
            </a:r>
            <a:endParaRPr>
              <a:solidFill>
                <a:srgbClr val="000000"/>
              </a:solidFill>
            </a:endParaRPr>
          </a:p>
          <a:p>
            <a:pPr marL="457200" indent="-457200" defTabSz="457200">
              <a:lnSpc>
                <a:spcPts val="3200"/>
              </a:lnSpc>
              <a:tabLst>
                <a:tab pos="139700" algn="l"/>
                <a:tab pos="457200" algn="l"/>
              </a:tabLst>
              <a:defRPr sz="12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>
                <a:solidFill>
                  <a:srgbClr val="000000"/>
                </a:solidFill>
              </a:rPr>
              <a:t>//多参 类型可省略</a:t>
            </a:r>
            <a:endParaRPr>
              <a:solidFill>
                <a:srgbClr val="000000"/>
              </a:solidFill>
            </a:endParaRPr>
          </a:p>
          <a:p>
            <a:pPr marL="457200" indent="-457200" defTabSz="457200">
              <a:lnSpc>
                <a:spcPts val="3200"/>
              </a:lnSpc>
              <a:tabLst>
                <a:tab pos="139700" algn="l"/>
                <a:tab pos="457200" algn="l"/>
              </a:tabLst>
              <a:defRPr sz="1200"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rPr>
                <a:solidFill>
                  <a:srgbClr val="000000"/>
                </a:solidFill>
              </a:rPr>
              <a:t>val sum1 = {x: Int, j: Int -&gt; x + j}</a:t>
            </a:r>
          </a:p>
        </p:txBody>
      </p:sp>
      <p:sp>
        <p:nvSpPr>
          <p:cNvPr id="84" name="(params) -&gt; expression…"/>
          <p:cNvSpPr txBox="1"/>
          <p:nvPr/>
        </p:nvSpPr>
        <p:spPr>
          <a:xfrm>
            <a:off x="798778" y="1712476"/>
            <a:ext cx="2366478" cy="77659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defTabSz="457200">
              <a:lnSpc>
                <a:spcPts val="2700"/>
              </a:lnSpc>
              <a:defRPr sz="1200">
                <a:latin typeface="Consolas"/>
                <a:ea typeface="Consolas"/>
                <a:cs typeface="Consolas"/>
                <a:sym typeface="Consolas"/>
              </a:defRPr>
            </a:pPr>
            <a:r>
              <a:t>(params) -&gt; expression</a:t>
            </a:r>
          </a:p>
          <a:p>
            <a:pPr defTabSz="457200">
              <a:lnSpc>
                <a:spcPts val="2700"/>
              </a:lnSpc>
              <a:defRPr sz="1200">
                <a:latin typeface="Consolas"/>
                <a:ea typeface="Consolas"/>
                <a:cs typeface="Consolas"/>
                <a:sym typeface="Consolas"/>
              </a:defRPr>
            </a:pPr>
            <a:r>
              <a:t>(params) -&gt; statement</a:t>
            </a:r>
          </a:p>
          <a:p>
            <a:pPr defTabSz="457200">
              <a:lnSpc>
                <a:spcPts val="2700"/>
              </a:lnSpc>
              <a:defRPr sz="1200">
                <a:latin typeface="Consolas"/>
                <a:ea typeface="Consolas"/>
                <a:cs typeface="Consolas"/>
                <a:sym typeface="Consolas"/>
              </a:defRPr>
            </a:pPr>
            <a:r>
              <a:t>(params) -&gt; { statements }</a:t>
            </a:r>
          </a:p>
        </p:txBody>
      </p:sp>
      <p:sp>
        <p:nvSpPr>
          <p:cNvPr id="85" name="//无参…"/>
          <p:cNvSpPr txBox="1"/>
          <p:nvPr/>
        </p:nvSpPr>
        <p:spPr>
          <a:xfrm>
            <a:off x="353576" y="2622538"/>
            <a:ext cx="3777535" cy="1729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//无参</a:t>
            </a:r>
          </a:p>
          <a:p>
            <a:pPr/>
            <a:r>
              <a:t>() -&gt; System.out.println("Hello Lambda Expressions”);</a:t>
            </a:r>
          </a:p>
          <a:p>
            <a:pPr/>
          </a:p>
          <a:p>
            <a:pPr/>
            <a:r>
              <a:t>//单参</a:t>
            </a:r>
          </a:p>
          <a:p>
            <a:pPr/>
            <a:r>
              <a:t>(v) -&gt; System.out.println("Hello Lambda Expressions”);</a:t>
            </a:r>
          </a:p>
          <a:p>
            <a:pPr/>
          </a:p>
          <a:p>
            <a:pPr/>
            <a:r>
              <a:t>//多参 (类型也可以省略)</a:t>
            </a:r>
          </a:p>
          <a:p>
            <a:pPr/>
            <a:r>
              <a:t>(int even, int odd) -&gt; even + odd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push dir="r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高阶函数"/>
          <p:cNvSpPr txBox="1"/>
          <p:nvPr/>
        </p:nvSpPr>
        <p:spPr>
          <a:xfrm>
            <a:off x="3372087" y="691005"/>
            <a:ext cx="1018541" cy="3259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800">
                <a:latin typeface="宋体"/>
                <a:ea typeface="宋体"/>
                <a:cs typeface="宋体"/>
                <a:sym typeface="宋体"/>
              </a:defRPr>
            </a:lvl1pPr>
          </a:lstStyle>
          <a:p>
            <a:pPr>
              <a:defRPr b="1">
                <a:latin typeface="+mn-lt"/>
                <a:ea typeface="+mn-ea"/>
                <a:cs typeface="+mn-cs"/>
                <a:sym typeface="Arial"/>
              </a:defRPr>
            </a:pPr>
            <a:r>
              <a:rPr b="0">
                <a:latin typeface="宋体"/>
                <a:ea typeface="宋体"/>
                <a:cs typeface="宋体"/>
                <a:sym typeface="宋体"/>
              </a:rPr>
              <a:t>高阶函数</a:t>
            </a:r>
          </a:p>
        </p:txBody>
      </p:sp>
      <p:sp>
        <p:nvSpPr>
          <p:cNvPr id="88" name="可以用函数作为参数…"/>
          <p:cNvSpPr txBox="1"/>
          <p:nvPr/>
        </p:nvSpPr>
        <p:spPr>
          <a:xfrm>
            <a:off x="4699029" y="629390"/>
            <a:ext cx="2725739" cy="4492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  <a:r>
              <a:rPr>
                <a:latin typeface="宋体"/>
                <a:ea typeface="宋体"/>
                <a:cs typeface="宋体"/>
                <a:sym typeface="宋体"/>
              </a:rPr>
              <a:t>可以用函数作为参数</a:t>
            </a:r>
          </a:p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  <a:r>
              <a:rPr>
                <a:latin typeface="宋体"/>
                <a:ea typeface="宋体"/>
                <a:cs typeface="宋体"/>
                <a:sym typeface="宋体"/>
              </a:rPr>
              <a:t>也可以用函数作为返回值</a:t>
            </a:r>
          </a:p>
        </p:txBody>
      </p:sp>
      <p:sp>
        <p:nvSpPr>
          <p:cNvPr id="89" name="以lock()为例子"/>
          <p:cNvSpPr txBox="1"/>
          <p:nvPr/>
        </p:nvSpPr>
        <p:spPr>
          <a:xfrm>
            <a:off x="1476707" y="1672686"/>
            <a:ext cx="3562351" cy="2765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  <a:r>
              <a:rPr>
                <a:latin typeface="宋体"/>
                <a:ea typeface="宋体"/>
                <a:cs typeface="宋体"/>
                <a:sym typeface="宋体"/>
              </a:rPr>
              <a:t>以</a:t>
            </a:r>
            <a:r>
              <a:t>lock()</a:t>
            </a:r>
            <a:r>
              <a:rPr>
                <a:latin typeface="宋体"/>
                <a:ea typeface="宋体"/>
                <a:cs typeface="宋体"/>
                <a:sym typeface="宋体"/>
              </a:rPr>
              <a:t>为例子</a:t>
            </a:r>
          </a:p>
        </p:txBody>
      </p:sp>
      <p:sp>
        <p:nvSpPr>
          <p:cNvPr id="90" name="fun &lt;T&gt; lock(lock: Lock, body: () -&gt; T): T {…"/>
          <p:cNvSpPr txBox="1"/>
          <p:nvPr/>
        </p:nvSpPr>
        <p:spPr>
          <a:xfrm>
            <a:off x="1257332" y="2459772"/>
            <a:ext cx="3360739" cy="12307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900">
                <a:latin typeface="+mn-lt"/>
                <a:ea typeface="+mn-ea"/>
                <a:cs typeface="+mn-cs"/>
                <a:sym typeface="Arial"/>
              </a:defRPr>
            </a:pPr>
            <a:r>
              <a:t>fun &lt;T&gt; lock(lock: Lock, body: () -&gt; T): T {</a:t>
            </a:r>
          </a:p>
          <a:p>
            <a:pPr>
              <a:defRPr sz="900">
                <a:latin typeface="+mn-lt"/>
                <a:ea typeface="+mn-ea"/>
                <a:cs typeface="+mn-cs"/>
                <a:sym typeface="Arial"/>
              </a:defRPr>
            </a:pPr>
            <a:r>
              <a:t>    lock.lock()</a:t>
            </a:r>
          </a:p>
          <a:p>
            <a:pPr>
              <a:defRPr sz="900">
                <a:latin typeface="+mn-lt"/>
                <a:ea typeface="+mn-ea"/>
                <a:cs typeface="+mn-cs"/>
                <a:sym typeface="Arial"/>
              </a:defRPr>
            </a:pPr>
            <a:r>
              <a:t>    try {</a:t>
            </a:r>
          </a:p>
          <a:p>
            <a:pPr>
              <a:defRPr sz="900">
                <a:latin typeface="+mn-lt"/>
                <a:ea typeface="+mn-ea"/>
                <a:cs typeface="+mn-cs"/>
                <a:sym typeface="Arial"/>
              </a:defRPr>
            </a:pPr>
            <a:r>
              <a:t>        return body()</a:t>
            </a:r>
          </a:p>
          <a:p>
            <a:pPr>
              <a:defRPr sz="900">
                <a:latin typeface="+mn-lt"/>
                <a:ea typeface="+mn-ea"/>
                <a:cs typeface="+mn-cs"/>
                <a:sym typeface="Arial"/>
              </a:defRPr>
            </a:pPr>
            <a:r>
              <a:t>    }</a:t>
            </a:r>
          </a:p>
          <a:p>
            <a:pPr>
              <a:defRPr sz="900">
                <a:latin typeface="+mn-lt"/>
                <a:ea typeface="+mn-ea"/>
                <a:cs typeface="+mn-cs"/>
                <a:sym typeface="Arial"/>
              </a:defRPr>
            </a:pPr>
            <a:r>
              <a:t>    finally {</a:t>
            </a:r>
          </a:p>
          <a:p>
            <a:pPr>
              <a:defRPr sz="900">
                <a:latin typeface="+mn-lt"/>
                <a:ea typeface="+mn-ea"/>
                <a:cs typeface="+mn-cs"/>
                <a:sym typeface="Arial"/>
              </a:defRPr>
            </a:pPr>
            <a:r>
              <a:t>        lock.unlock()</a:t>
            </a:r>
          </a:p>
          <a:p>
            <a:pPr>
              <a:defRPr sz="900">
                <a:latin typeface="+mn-lt"/>
                <a:ea typeface="+mn-ea"/>
                <a:cs typeface="+mn-cs"/>
                <a:sym typeface="Arial"/>
              </a:defRPr>
            </a:pPr>
            <a:r>
              <a:t>    }</a:t>
            </a:r>
          </a:p>
          <a:p>
            <a:pPr>
              <a:defRPr sz="900">
                <a:latin typeface="+mn-lt"/>
                <a:ea typeface="+mn-ea"/>
                <a:cs typeface="+mn-cs"/>
                <a:sym typeface="Arial"/>
              </a:defRPr>
            </a:pPr>
            <a:r>
              <a:t>}</a:t>
            </a:r>
          </a:p>
        </p:txBody>
      </p:sp>
      <p:sp>
        <p:nvSpPr>
          <p:cNvPr id="91" name="lambda写法…"/>
          <p:cNvSpPr txBox="1"/>
          <p:nvPr/>
        </p:nvSpPr>
        <p:spPr>
          <a:xfrm>
            <a:off x="4633735" y="2082772"/>
            <a:ext cx="3986213" cy="19847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  <a:r>
              <a:t>lambda</a:t>
            </a:r>
            <a:r>
              <a:rPr>
                <a:latin typeface="宋体"/>
                <a:ea typeface="宋体"/>
                <a:cs typeface="宋体"/>
                <a:sym typeface="宋体"/>
              </a:rPr>
              <a:t>写法</a:t>
            </a:r>
          </a:p>
          <a:p>
            <a:pPr>
              <a:defRPr sz="1000">
                <a:latin typeface="+mn-lt"/>
                <a:ea typeface="+mn-ea"/>
                <a:cs typeface="+mn-cs"/>
                <a:sym typeface="Arial"/>
              </a:defRPr>
            </a:pPr>
            <a:r>
              <a:t>val result = lock(lock, { sharedResource.operation() })</a:t>
            </a:r>
            <a:r>
              <a:rPr sz="1300"/>
              <a:t> </a:t>
            </a:r>
          </a:p>
          <a:p>
            <a:pPr>
              <a:defRPr>
                <a:latin typeface="+mn-lt"/>
                <a:ea typeface="+mn-ea"/>
                <a:cs typeface="+mn-cs"/>
                <a:sym typeface="Arial"/>
              </a:defRPr>
            </a:pPr>
          </a:p>
          <a:p>
            <a:pPr>
              <a:defRPr sz="1200">
                <a:latin typeface="+mn-lt"/>
                <a:ea typeface="+mn-ea"/>
                <a:cs typeface="+mn-cs"/>
                <a:sym typeface="Arial"/>
              </a:defRPr>
            </a:pPr>
            <a:r>
              <a:rPr>
                <a:latin typeface="宋体"/>
                <a:ea typeface="宋体"/>
                <a:cs typeface="宋体"/>
                <a:sym typeface="宋体"/>
              </a:rPr>
              <a:t>函数引用写法</a:t>
            </a:r>
          </a:p>
          <a:p>
            <a:pPr>
              <a:defRPr sz="1200">
                <a:latin typeface="+mn-lt"/>
                <a:ea typeface="+mn-ea"/>
                <a:cs typeface="+mn-cs"/>
                <a:sym typeface="Arial"/>
              </a:defRPr>
            </a:pPr>
          </a:p>
          <a:p>
            <a:pPr>
              <a:defRPr sz="1200">
                <a:latin typeface="+mn-lt"/>
                <a:ea typeface="+mn-ea"/>
                <a:cs typeface="+mn-cs"/>
                <a:sym typeface="Arial"/>
              </a:defRPr>
            </a:pPr>
            <a:r>
              <a:t>先定义函数</a:t>
            </a:r>
          </a:p>
          <a:p>
            <a:pPr>
              <a:defRPr sz="1000">
                <a:latin typeface="+mn-lt"/>
                <a:ea typeface="+mn-ea"/>
                <a:cs typeface="+mn-cs"/>
                <a:sym typeface="Arial"/>
              </a:defRPr>
            </a:pPr>
            <a:r>
              <a:t>fun toBeSynchronized() =sharedResource.operation()</a:t>
            </a:r>
          </a:p>
          <a:p>
            <a:pPr>
              <a:defRPr sz="1000">
                <a:latin typeface="+mn-lt"/>
                <a:ea typeface="+mn-ea"/>
                <a:cs typeface="+mn-cs"/>
                <a:sym typeface="Arial"/>
              </a:defRPr>
            </a:pPr>
          </a:p>
          <a:p>
            <a:pPr>
              <a:defRPr sz="1000">
                <a:latin typeface="+mn-lt"/>
                <a:ea typeface="+mn-ea"/>
                <a:cs typeface="+mn-cs"/>
                <a:sym typeface="Arial"/>
              </a:defRPr>
            </a:pPr>
            <a:r>
              <a:t>在通过函数名称调用</a:t>
            </a:r>
          </a:p>
          <a:p>
            <a:pPr>
              <a:defRPr sz="1000">
                <a:latin typeface="+mn-lt"/>
                <a:ea typeface="+mn-ea"/>
                <a:cs typeface="+mn-cs"/>
                <a:sym typeface="Arial"/>
              </a:defRPr>
            </a:pPr>
            <a:r>
              <a:t>val result = lock(lock, ::toBeSynchronized)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push dir="r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高阶函数会引起效率损失 可以用inline 修饰函数"/>
          <p:cNvSpPr txBox="1"/>
          <p:nvPr/>
        </p:nvSpPr>
        <p:spPr>
          <a:xfrm>
            <a:off x="2650849" y="670007"/>
            <a:ext cx="4308138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600"/>
            </a:lvl1pPr>
          </a:lstStyle>
          <a:p>
            <a:pPr/>
            <a:r>
              <a:t>高阶函数会引起效率损失 可以用inline 修饰函数</a:t>
            </a:r>
          </a:p>
        </p:txBody>
      </p:sp>
      <p:sp>
        <p:nvSpPr>
          <p:cNvPr id="94" name="调用…"/>
          <p:cNvSpPr txBox="1"/>
          <p:nvPr/>
        </p:nvSpPr>
        <p:spPr>
          <a:xfrm>
            <a:off x="3610023" y="2132329"/>
            <a:ext cx="1767792" cy="878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defTabSz="457200">
              <a:lnSpc>
                <a:spcPts val="2800"/>
              </a:lnSpc>
              <a:defRPr b="1" sz="1000">
                <a:latin typeface="Consolas"/>
                <a:ea typeface="Consolas"/>
                <a:cs typeface="Consolas"/>
                <a:sym typeface="Consolas"/>
              </a:defRPr>
            </a:pPr>
            <a:r>
              <a:t>调用</a:t>
            </a:r>
          </a:p>
          <a:p>
            <a:pPr defTabSz="457200">
              <a:lnSpc>
                <a:spcPts val="2800"/>
              </a:lnSpc>
              <a:defRPr sz="1000">
                <a:latin typeface="Consolas"/>
                <a:ea typeface="Consolas"/>
                <a:cs typeface="Consolas"/>
                <a:sym typeface="Consolas"/>
              </a:defRPr>
            </a:pPr>
            <a:r>
              <a:t>lock</a:t>
            </a:r>
            <a:r>
              <a:t>(</a:t>
            </a:r>
            <a:r>
              <a:t>l</a:t>
            </a:r>
            <a:r>
              <a:t>) { </a:t>
            </a:r>
            <a:r>
              <a:t>foo</a:t>
            </a:r>
            <a:r>
              <a:t>() }</a:t>
            </a:r>
          </a:p>
          <a:p>
            <a:pPr defTabSz="457200">
              <a:lnSpc>
                <a:spcPts val="2800"/>
              </a:lnSpc>
              <a:defRPr sz="1000">
                <a:latin typeface="Consolas"/>
                <a:ea typeface="Consolas"/>
                <a:cs typeface="Consolas"/>
                <a:sym typeface="Consolas"/>
              </a:defRPr>
            </a:pPr>
            <a:r>
              <a:t>编译器直接生成右边的代码,</a:t>
            </a:r>
          </a:p>
          <a:p>
            <a:pPr defTabSz="457200">
              <a:lnSpc>
                <a:spcPts val="2800"/>
              </a:lnSpc>
              <a:defRPr sz="1000">
                <a:latin typeface="Consolas"/>
                <a:ea typeface="Consolas"/>
                <a:cs typeface="Consolas"/>
                <a:sym typeface="Consolas"/>
              </a:defRPr>
            </a:pPr>
            <a:r>
              <a:t>效率提升但是代码体积变大</a:t>
            </a:r>
          </a:p>
        </p:txBody>
      </p:sp>
      <p:sp>
        <p:nvSpPr>
          <p:cNvPr id="95" name="l.lock()…"/>
          <p:cNvSpPr txBox="1"/>
          <p:nvPr/>
        </p:nvSpPr>
        <p:spPr>
          <a:xfrm>
            <a:off x="6357115" y="1767152"/>
            <a:ext cx="1256257" cy="14518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defTabSz="457200">
              <a:lnSpc>
                <a:spcPts val="2900"/>
              </a:lnSpc>
              <a:defRPr sz="1100">
                <a:latin typeface="Consolas"/>
                <a:ea typeface="Consolas"/>
                <a:cs typeface="Consolas"/>
                <a:sym typeface="Consolas"/>
              </a:defRPr>
            </a:pPr>
            <a:r>
              <a:t>l</a:t>
            </a:r>
            <a:r>
              <a:t>.</a:t>
            </a:r>
            <a:r>
              <a:t>lock</a:t>
            </a:r>
            <a:r>
              <a:t>()</a:t>
            </a:r>
          </a:p>
          <a:p>
            <a:pPr defTabSz="457200">
              <a:lnSpc>
                <a:spcPts val="2900"/>
              </a:lnSpc>
              <a:defRPr b="1" sz="1100">
                <a:solidFill>
                  <a:srgbClr val="0037B3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try</a:t>
            </a:r>
            <a:r>
              <a:rPr b="0">
                <a:solidFill>
                  <a:srgbClr val="000000"/>
                </a:solidFill>
              </a:rPr>
              <a:t> {</a:t>
            </a:r>
            <a:endParaRPr b="0">
              <a:solidFill>
                <a:srgbClr val="000000"/>
              </a:solidFill>
            </a:endParaRPr>
          </a:p>
          <a:p>
            <a:pPr defTabSz="457200">
              <a:lnSpc>
                <a:spcPts val="2900"/>
              </a:lnSpc>
              <a:defRPr sz="1100">
                <a:latin typeface="Consolas"/>
                <a:ea typeface="Consolas"/>
                <a:cs typeface="Consolas"/>
                <a:sym typeface="Consolas"/>
              </a:defRPr>
            </a:pPr>
            <a:r>
              <a:t>    </a:t>
            </a:r>
            <a:r>
              <a:t>foo</a:t>
            </a:r>
            <a:r>
              <a:t>()</a:t>
            </a:r>
          </a:p>
          <a:p>
            <a:pPr defTabSz="457200">
              <a:lnSpc>
                <a:spcPts val="2900"/>
              </a:lnSpc>
              <a:defRPr sz="1100">
                <a:latin typeface="Consolas"/>
                <a:ea typeface="Consolas"/>
                <a:cs typeface="Consolas"/>
                <a:sym typeface="Consolas"/>
              </a:defRPr>
            </a:pPr>
            <a:r>
              <a:t>}</a:t>
            </a:r>
          </a:p>
          <a:p>
            <a:pPr defTabSz="457200">
              <a:lnSpc>
                <a:spcPts val="2900"/>
              </a:lnSpc>
              <a:defRPr b="1" sz="1100">
                <a:solidFill>
                  <a:srgbClr val="0037B3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finally</a:t>
            </a:r>
            <a:r>
              <a:rPr b="0">
                <a:solidFill>
                  <a:srgbClr val="000000"/>
                </a:solidFill>
              </a:rPr>
              <a:t> {</a:t>
            </a:r>
            <a:endParaRPr b="0">
              <a:solidFill>
                <a:srgbClr val="000000"/>
              </a:solidFill>
            </a:endParaRPr>
          </a:p>
          <a:p>
            <a:pPr defTabSz="457200">
              <a:lnSpc>
                <a:spcPts val="2900"/>
              </a:lnSpc>
              <a:defRPr sz="1100">
                <a:latin typeface="Consolas"/>
                <a:ea typeface="Consolas"/>
                <a:cs typeface="Consolas"/>
                <a:sym typeface="Consolas"/>
              </a:defRPr>
            </a:pPr>
            <a:r>
              <a:t>    </a:t>
            </a:r>
            <a:r>
              <a:t>l</a:t>
            </a:r>
            <a:r>
              <a:t>.</a:t>
            </a:r>
            <a:r>
              <a:t>unlock</a:t>
            </a:r>
            <a:r>
              <a:t>()</a:t>
            </a:r>
          </a:p>
          <a:p>
            <a:pPr defTabSz="457200">
              <a:lnSpc>
                <a:spcPts val="2900"/>
              </a:lnSpc>
              <a:defRPr sz="1100">
                <a:latin typeface="Consolas"/>
                <a:ea typeface="Consolas"/>
                <a:cs typeface="Consolas"/>
                <a:sym typeface="Consolas"/>
              </a:defRPr>
            </a:pPr>
            <a:r>
              <a:t>}</a:t>
            </a:r>
          </a:p>
        </p:txBody>
      </p:sp>
      <p:sp>
        <p:nvSpPr>
          <p:cNvPr id="96" name="inline fun &lt;T&gt; lock(lock: Lock, body: () -&gt; T): T {…"/>
          <p:cNvSpPr txBox="1"/>
          <p:nvPr/>
        </p:nvSpPr>
        <p:spPr>
          <a:xfrm>
            <a:off x="236357" y="1649758"/>
            <a:ext cx="3360738" cy="16866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1200">
                <a:latin typeface="+mn-lt"/>
                <a:ea typeface="+mn-ea"/>
                <a:cs typeface="+mn-cs"/>
                <a:sym typeface="Arial"/>
              </a:defRPr>
            </a:pPr>
            <a:r>
              <a:rPr b="1">
                <a:solidFill>
                  <a:srgbClr val="FF4547"/>
                </a:solidFill>
              </a:rPr>
              <a:t>inline</a:t>
            </a:r>
            <a:r>
              <a:t> fun &lt;T&gt; lock(lock: Lock, body: () -&gt; T): T {</a:t>
            </a:r>
          </a:p>
          <a:p>
            <a:pPr>
              <a:defRPr sz="1200">
                <a:latin typeface="+mn-lt"/>
                <a:ea typeface="+mn-ea"/>
                <a:cs typeface="+mn-cs"/>
                <a:sym typeface="Arial"/>
              </a:defRPr>
            </a:pPr>
            <a:r>
              <a:t>    lock.lock()</a:t>
            </a:r>
          </a:p>
          <a:p>
            <a:pPr>
              <a:defRPr sz="1200">
                <a:latin typeface="+mn-lt"/>
                <a:ea typeface="+mn-ea"/>
                <a:cs typeface="+mn-cs"/>
                <a:sym typeface="Arial"/>
              </a:defRPr>
            </a:pPr>
            <a:r>
              <a:t>    try {</a:t>
            </a:r>
          </a:p>
          <a:p>
            <a:pPr>
              <a:defRPr sz="1200">
                <a:latin typeface="+mn-lt"/>
                <a:ea typeface="+mn-ea"/>
                <a:cs typeface="+mn-cs"/>
                <a:sym typeface="Arial"/>
              </a:defRPr>
            </a:pPr>
            <a:r>
              <a:t>        return body()</a:t>
            </a:r>
          </a:p>
          <a:p>
            <a:pPr>
              <a:defRPr sz="1200">
                <a:latin typeface="+mn-lt"/>
                <a:ea typeface="+mn-ea"/>
                <a:cs typeface="+mn-cs"/>
                <a:sym typeface="Arial"/>
              </a:defRPr>
            </a:pPr>
            <a:r>
              <a:t>    }</a:t>
            </a:r>
          </a:p>
          <a:p>
            <a:pPr>
              <a:defRPr sz="1200">
                <a:latin typeface="+mn-lt"/>
                <a:ea typeface="+mn-ea"/>
                <a:cs typeface="+mn-cs"/>
                <a:sym typeface="Arial"/>
              </a:defRPr>
            </a:pPr>
            <a:r>
              <a:t>    finally {</a:t>
            </a:r>
          </a:p>
          <a:p>
            <a:pPr>
              <a:defRPr sz="1200">
                <a:latin typeface="+mn-lt"/>
                <a:ea typeface="+mn-ea"/>
                <a:cs typeface="+mn-cs"/>
                <a:sym typeface="Arial"/>
              </a:defRPr>
            </a:pPr>
            <a:r>
              <a:t>        lock.unlock()</a:t>
            </a:r>
          </a:p>
          <a:p>
            <a:pPr>
              <a:defRPr sz="1200">
                <a:latin typeface="+mn-lt"/>
                <a:ea typeface="+mn-ea"/>
                <a:cs typeface="+mn-cs"/>
                <a:sym typeface="Arial"/>
              </a:defRPr>
            </a:pPr>
            <a:r>
              <a:t>    }</a:t>
            </a:r>
          </a:p>
          <a:p>
            <a:pPr>
              <a:defRPr sz="1200">
                <a:latin typeface="+mn-lt"/>
                <a:ea typeface="+mn-ea"/>
                <a:cs typeface="+mn-cs"/>
                <a:sym typeface="Arial"/>
              </a:defRPr>
            </a:pPr>
            <a:r>
              <a:t>}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push dir="r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第一PPT，www.1ppt.com">
  <a:themeElements>
    <a:clrScheme name="第一PPT，www.1ppt.com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304371"/>
      </a:accent1>
      <a:accent2>
        <a:srgbClr val="ED7D31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第一PPT，www.1ppt.com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第一PPT，www.1ppt.c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685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3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685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3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第一PPT，www.1ppt.com">
  <a:themeElements>
    <a:clrScheme name="第一PPT，www.1ppt.com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304371"/>
      </a:accent1>
      <a:accent2>
        <a:srgbClr val="ED7D31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第一PPT，www.1ppt.com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第一PPT，www.1ppt.com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685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3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6858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3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